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 id="2147484552" r:id="rId5"/>
  </p:sldMasterIdLst>
  <p:notesMasterIdLst>
    <p:notesMasterId r:id="rId19"/>
  </p:notesMasterIdLst>
  <p:handoutMasterIdLst>
    <p:handoutMasterId r:id="rId20"/>
  </p:handoutMasterIdLst>
  <p:sldIdLst>
    <p:sldId id="1706" r:id="rId6"/>
    <p:sldId id="1605" r:id="rId7"/>
    <p:sldId id="1707" r:id="rId8"/>
    <p:sldId id="1708" r:id="rId9"/>
    <p:sldId id="1710" r:id="rId10"/>
    <p:sldId id="1709" r:id="rId11"/>
    <p:sldId id="1712" r:id="rId12"/>
    <p:sldId id="1713" r:id="rId13"/>
    <p:sldId id="1714" r:id="rId14"/>
    <p:sldId id="1711" r:id="rId15"/>
    <p:sldId id="265" r:id="rId16"/>
    <p:sldId id="261" r:id="rId17"/>
    <p:sldId id="260" r:id="rId1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1706"/>
            <p14:sldId id="1605"/>
          </p14:sldIdLst>
        </p14:section>
        <p14:section name="body" id="{1E83ADB4-93AB-1A45-8DC1-B68FBB36C3ED}">
          <p14:sldIdLst>
            <p14:sldId id="1707"/>
            <p14:sldId id="1708"/>
            <p14:sldId id="1710"/>
            <p14:sldId id="1709"/>
          </p14:sldIdLst>
        </p14:section>
        <p14:section name="pop-up flow process" id="{B6E6535F-F856-F947-8A1E-072CA9C61C9E}">
          <p14:sldIdLst>
            <p14:sldId id="1712"/>
            <p14:sldId id="1713"/>
            <p14:sldId id="1714"/>
          </p14:sldIdLst>
        </p14:section>
        <p14:section name="silent authentication / sso" id="{260A7200-A3F4-BE4C-9F2E-1B377BA02632}">
          <p14:sldIdLst>
            <p14:sldId id="1711"/>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D2563D-5A6C-5B44-B457-D7354D7A4E34}" v="147" dt="2019-09-25T19:09:53.5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544" autoAdjust="0"/>
    <p:restoredTop sz="64797" autoAdjust="0"/>
  </p:normalViewPr>
  <p:slideViewPr>
    <p:cSldViewPr snapToGrid="0">
      <p:cViewPr varScale="1">
        <p:scale>
          <a:sx n="129" d="100"/>
          <a:sy n="129" d="100"/>
        </p:scale>
        <p:origin x="440"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0" d="100"/>
        <a:sy n="140" d="100"/>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Connell" userId="c83939ab-e463-431b-914c-35065defce42" providerId="ADAL" clId="{2DD2563D-5A6C-5B44-B457-D7354D7A4E34}"/>
    <pc:docChg chg="undo custSel addSld delSld modSld sldOrd delSection modSection">
      <pc:chgData name="Andrew Connell" userId="c83939ab-e463-431b-914c-35065defce42" providerId="ADAL" clId="{2DD2563D-5A6C-5B44-B457-D7354D7A4E34}" dt="2019-09-25T19:11:29.535" v="16203" actId="20577"/>
      <pc:docMkLst>
        <pc:docMk/>
      </pc:docMkLst>
      <pc:sldChg chg="ord">
        <pc:chgData name="Andrew Connell" userId="c83939ab-e463-431b-914c-35065defce42" providerId="ADAL" clId="{2DD2563D-5A6C-5B44-B457-D7354D7A4E34}" dt="2019-09-25T09:17:50.705" v="16"/>
        <pc:sldMkLst>
          <pc:docMk/>
          <pc:sldMk cId="2913580386" sldId="265"/>
        </pc:sldMkLst>
      </pc:sldChg>
      <pc:sldChg chg="del">
        <pc:chgData name="Andrew Connell" userId="c83939ab-e463-431b-914c-35065defce42" providerId="ADAL" clId="{2DD2563D-5A6C-5B44-B457-D7354D7A4E34}" dt="2019-09-25T09:17:47.390" v="3" actId="2696"/>
        <pc:sldMkLst>
          <pc:docMk/>
          <pc:sldMk cId="2760960245" sldId="1590"/>
        </pc:sldMkLst>
      </pc:sldChg>
      <pc:sldChg chg="del">
        <pc:chgData name="Andrew Connell" userId="c83939ab-e463-431b-914c-35065defce42" providerId="ADAL" clId="{2DD2563D-5A6C-5B44-B457-D7354D7A4E34}" dt="2019-09-25T09:17:47.375" v="0" actId="2696"/>
        <pc:sldMkLst>
          <pc:docMk/>
          <pc:sldMk cId="1158634271" sldId="1591"/>
        </pc:sldMkLst>
      </pc:sldChg>
      <pc:sldChg chg="del">
        <pc:chgData name="Andrew Connell" userId="c83939ab-e463-431b-914c-35065defce42" providerId="ADAL" clId="{2DD2563D-5A6C-5B44-B457-D7354D7A4E34}" dt="2019-09-25T09:17:47.400" v="7" actId="2696"/>
        <pc:sldMkLst>
          <pc:docMk/>
          <pc:sldMk cId="108478254" sldId="1596"/>
        </pc:sldMkLst>
      </pc:sldChg>
      <pc:sldChg chg="del">
        <pc:chgData name="Andrew Connell" userId="c83939ab-e463-431b-914c-35065defce42" providerId="ADAL" clId="{2DD2563D-5A6C-5B44-B457-D7354D7A4E34}" dt="2019-09-25T09:17:47.379" v="1" actId="2696"/>
        <pc:sldMkLst>
          <pc:docMk/>
          <pc:sldMk cId="689202029" sldId="1600"/>
        </pc:sldMkLst>
      </pc:sldChg>
      <pc:sldChg chg="del">
        <pc:chgData name="Andrew Connell" userId="c83939ab-e463-431b-914c-35065defce42" providerId="ADAL" clId="{2DD2563D-5A6C-5B44-B457-D7354D7A4E34}" dt="2019-09-25T09:17:47.387" v="2" actId="2696"/>
        <pc:sldMkLst>
          <pc:docMk/>
          <pc:sldMk cId="1285498851" sldId="1601"/>
        </pc:sldMkLst>
      </pc:sldChg>
      <pc:sldChg chg="del">
        <pc:chgData name="Andrew Connell" userId="c83939ab-e463-431b-914c-35065defce42" providerId="ADAL" clId="{2DD2563D-5A6C-5B44-B457-D7354D7A4E34}" dt="2019-09-25T09:17:47.405" v="9" actId="2696"/>
        <pc:sldMkLst>
          <pc:docMk/>
          <pc:sldMk cId="2303972455" sldId="1602"/>
        </pc:sldMkLst>
      </pc:sldChg>
      <pc:sldChg chg="addSp delSp modSp add del modTransition modNotesTx">
        <pc:chgData name="Andrew Connell" userId="c83939ab-e463-431b-914c-35065defce42" providerId="ADAL" clId="{2DD2563D-5A6C-5B44-B457-D7354D7A4E34}" dt="2019-09-25T17:03:05.014" v="2858" actId="2696"/>
        <pc:sldMkLst>
          <pc:docMk/>
          <pc:sldMk cId="71808857" sldId="1603"/>
        </pc:sldMkLst>
        <pc:spChg chg="add del mod">
          <ac:chgData name="Andrew Connell" userId="c83939ab-e463-431b-914c-35065defce42" providerId="ADAL" clId="{2DD2563D-5A6C-5B44-B457-D7354D7A4E34}" dt="2019-09-25T14:30:23.832" v="878"/>
          <ac:spMkLst>
            <pc:docMk/>
            <pc:sldMk cId="71808857" sldId="1603"/>
            <ac:spMk id="3" creationId="{FA41F59D-731B-2F48-83C8-6043B32C004E}"/>
          </ac:spMkLst>
        </pc:spChg>
        <pc:spChg chg="add del mod">
          <ac:chgData name="Andrew Connell" userId="c83939ab-e463-431b-914c-35065defce42" providerId="ADAL" clId="{2DD2563D-5A6C-5B44-B457-D7354D7A4E34}" dt="2019-09-25T14:30:23.832" v="878"/>
          <ac:spMkLst>
            <pc:docMk/>
            <pc:sldMk cId="71808857" sldId="1603"/>
            <ac:spMk id="4" creationId="{ADB2C526-4148-FF4C-A968-EB2A6B4CE090}"/>
          </ac:spMkLst>
        </pc:spChg>
        <pc:spChg chg="add del mod">
          <ac:chgData name="Andrew Connell" userId="c83939ab-e463-431b-914c-35065defce42" providerId="ADAL" clId="{2DD2563D-5A6C-5B44-B457-D7354D7A4E34}" dt="2019-09-25T14:30:23.832" v="878"/>
          <ac:spMkLst>
            <pc:docMk/>
            <pc:sldMk cId="71808857" sldId="1603"/>
            <ac:spMk id="5" creationId="{15AAF4D7-035A-274F-A0DC-3D3B846FF179}"/>
          </ac:spMkLst>
        </pc:spChg>
        <pc:spChg chg="mod">
          <ac:chgData name="Andrew Connell" userId="c83939ab-e463-431b-914c-35065defce42" providerId="ADAL" clId="{2DD2563D-5A6C-5B44-B457-D7354D7A4E34}" dt="2019-09-25T14:32:28.451" v="927" actId="20577"/>
          <ac:spMkLst>
            <pc:docMk/>
            <pc:sldMk cId="71808857" sldId="1603"/>
            <ac:spMk id="7" creationId="{D4380CE4-C31E-4902-810D-DF5D25FCCD50}"/>
          </ac:spMkLst>
        </pc:spChg>
        <pc:spChg chg="mod">
          <ac:chgData name="Andrew Connell" userId="c83939ab-e463-431b-914c-35065defce42" providerId="ADAL" clId="{2DD2563D-5A6C-5B44-B457-D7354D7A4E34}" dt="2019-09-25T14:31:40.765" v="900" actId="108"/>
          <ac:spMkLst>
            <pc:docMk/>
            <pc:sldMk cId="71808857" sldId="1603"/>
            <ac:spMk id="8" creationId="{E8BC628D-BC46-41BD-9A43-AE425066C1A7}"/>
          </ac:spMkLst>
        </pc:spChg>
      </pc:sldChg>
      <pc:sldChg chg="del">
        <pc:chgData name="Andrew Connell" userId="c83939ab-e463-431b-914c-35065defce42" providerId="ADAL" clId="{2DD2563D-5A6C-5B44-B457-D7354D7A4E34}" dt="2019-09-25T09:17:47.407" v="10" actId="2696"/>
        <pc:sldMkLst>
          <pc:docMk/>
          <pc:sldMk cId="3819215035" sldId="1603"/>
        </pc:sldMkLst>
      </pc:sldChg>
      <pc:sldChg chg="modSp">
        <pc:chgData name="Andrew Connell" userId="c83939ab-e463-431b-914c-35065defce42" providerId="ADAL" clId="{2DD2563D-5A6C-5B44-B457-D7354D7A4E34}" dt="2019-09-25T17:38:33.743" v="3811" actId="20577"/>
        <pc:sldMkLst>
          <pc:docMk/>
          <pc:sldMk cId="3970773948" sldId="1605"/>
        </pc:sldMkLst>
        <pc:spChg chg="mod">
          <ac:chgData name="Andrew Connell" userId="c83939ab-e463-431b-914c-35065defce42" providerId="ADAL" clId="{2DD2563D-5A6C-5B44-B457-D7354D7A4E34}" dt="2019-09-25T17:38:33.743" v="3811" actId="20577"/>
          <ac:spMkLst>
            <pc:docMk/>
            <pc:sldMk cId="3970773948" sldId="1605"/>
            <ac:spMk id="5" creationId="{00000000-0000-0000-0000-000000000000}"/>
          </ac:spMkLst>
        </pc:spChg>
      </pc:sldChg>
      <pc:sldChg chg="del">
        <pc:chgData name="Andrew Connell" userId="c83939ab-e463-431b-914c-35065defce42" providerId="ADAL" clId="{2DD2563D-5A6C-5B44-B457-D7354D7A4E34}" dt="2019-09-25T09:17:47.411" v="12" actId="2696"/>
        <pc:sldMkLst>
          <pc:docMk/>
          <pc:sldMk cId="685888972" sldId="1666"/>
        </pc:sldMkLst>
      </pc:sldChg>
      <pc:sldChg chg="add del modTransition">
        <pc:chgData name="Andrew Connell" userId="c83939ab-e463-431b-914c-35065defce42" providerId="ADAL" clId="{2DD2563D-5A6C-5B44-B457-D7354D7A4E34}" dt="2019-09-25T14:26:22.738" v="799" actId="2696"/>
        <pc:sldMkLst>
          <pc:docMk/>
          <pc:sldMk cId="2820032911" sldId="1666"/>
        </pc:sldMkLst>
      </pc:sldChg>
      <pc:sldChg chg="del">
        <pc:chgData name="Andrew Connell" userId="c83939ab-e463-431b-914c-35065defce42" providerId="ADAL" clId="{2DD2563D-5A6C-5B44-B457-D7354D7A4E34}" dt="2019-09-25T09:17:47.409" v="11" actId="2696"/>
        <pc:sldMkLst>
          <pc:docMk/>
          <pc:sldMk cId="588964080" sldId="1678"/>
        </pc:sldMkLst>
      </pc:sldChg>
      <pc:sldChg chg="add del modTransition">
        <pc:chgData name="Andrew Connell" userId="c83939ab-e463-431b-914c-35065defce42" providerId="ADAL" clId="{2DD2563D-5A6C-5B44-B457-D7354D7A4E34}" dt="2019-09-25T14:22:50.178" v="798" actId="2696"/>
        <pc:sldMkLst>
          <pc:docMk/>
          <pc:sldMk cId="1394855628" sldId="1678"/>
        </pc:sldMkLst>
      </pc:sldChg>
      <pc:sldChg chg="add del modTransition">
        <pc:chgData name="Andrew Connell" userId="c83939ab-e463-431b-914c-35065defce42" providerId="ADAL" clId="{2DD2563D-5A6C-5B44-B457-D7354D7A4E34}" dt="2019-09-25T14:26:22.747" v="800" actId="2696"/>
        <pc:sldMkLst>
          <pc:docMk/>
          <pc:sldMk cId="923902281" sldId="1681"/>
        </pc:sldMkLst>
      </pc:sldChg>
      <pc:sldChg chg="del">
        <pc:chgData name="Andrew Connell" userId="c83939ab-e463-431b-914c-35065defce42" providerId="ADAL" clId="{2DD2563D-5A6C-5B44-B457-D7354D7A4E34}" dt="2019-09-25T09:17:47.419" v="13" actId="2696"/>
        <pc:sldMkLst>
          <pc:docMk/>
          <pc:sldMk cId="4194828184" sldId="1681"/>
        </pc:sldMkLst>
      </pc:sldChg>
      <pc:sldChg chg="del">
        <pc:chgData name="Andrew Connell" userId="c83939ab-e463-431b-914c-35065defce42" providerId="ADAL" clId="{2DD2563D-5A6C-5B44-B457-D7354D7A4E34}" dt="2019-09-25T13:56:09.805" v="18" actId="2696"/>
        <pc:sldMkLst>
          <pc:docMk/>
          <pc:sldMk cId="495808850" sldId="1705"/>
        </pc:sldMkLst>
      </pc:sldChg>
      <pc:sldChg chg="addSp delSp modSp add ord modNotesTx">
        <pc:chgData name="Andrew Connell" userId="c83939ab-e463-431b-914c-35065defce42" providerId="ADAL" clId="{2DD2563D-5A6C-5B44-B457-D7354D7A4E34}" dt="2019-09-25T17:59:39.780" v="7527" actId="20577"/>
        <pc:sldMkLst>
          <pc:docMk/>
          <pc:sldMk cId="3527358657" sldId="1707"/>
        </pc:sldMkLst>
        <pc:spChg chg="del">
          <ac:chgData name="Andrew Connell" userId="c83939ab-e463-431b-914c-35065defce42" providerId="ADAL" clId="{2DD2563D-5A6C-5B44-B457-D7354D7A4E34}" dt="2019-09-25T13:56:28.974" v="22"/>
          <ac:spMkLst>
            <pc:docMk/>
            <pc:sldMk cId="3527358657" sldId="1707"/>
            <ac:spMk id="2" creationId="{87F386A5-E5EE-2C40-A57A-D2A518D57C99}"/>
          </ac:spMkLst>
        </pc:spChg>
        <pc:spChg chg="del">
          <ac:chgData name="Andrew Connell" userId="c83939ab-e463-431b-914c-35065defce42" providerId="ADAL" clId="{2DD2563D-5A6C-5B44-B457-D7354D7A4E34}" dt="2019-09-25T13:56:28.974" v="22"/>
          <ac:spMkLst>
            <pc:docMk/>
            <pc:sldMk cId="3527358657" sldId="1707"/>
            <ac:spMk id="3" creationId="{26822173-D264-B64A-817C-1480C57EB7A5}"/>
          </ac:spMkLst>
        </pc:spChg>
        <pc:spChg chg="del">
          <ac:chgData name="Andrew Connell" userId="c83939ab-e463-431b-914c-35065defce42" providerId="ADAL" clId="{2DD2563D-5A6C-5B44-B457-D7354D7A4E34}" dt="2019-09-25T13:56:28.974" v="22"/>
          <ac:spMkLst>
            <pc:docMk/>
            <pc:sldMk cId="3527358657" sldId="1707"/>
            <ac:spMk id="4" creationId="{9DEFD7CF-9FF9-2C47-B947-9A88DEB63933}"/>
          </ac:spMkLst>
        </pc:spChg>
        <pc:spChg chg="add mod">
          <ac:chgData name="Andrew Connell" userId="c83939ab-e463-431b-914c-35065defce42" providerId="ADAL" clId="{2DD2563D-5A6C-5B44-B457-D7354D7A4E34}" dt="2019-09-25T14:32:09.097" v="913" actId="20577"/>
          <ac:spMkLst>
            <pc:docMk/>
            <pc:sldMk cId="3527358657" sldId="1707"/>
            <ac:spMk id="5" creationId="{C49B175C-D8D1-D04B-AB78-0F9DD42714A0}"/>
          </ac:spMkLst>
        </pc:spChg>
        <pc:spChg chg="add mod">
          <ac:chgData name="Andrew Connell" userId="c83939ab-e463-431b-914c-35065defce42" providerId="ADAL" clId="{2DD2563D-5A6C-5B44-B457-D7354D7A4E34}" dt="2019-09-25T17:46:50.933" v="4550" actId="20577"/>
          <ac:spMkLst>
            <pc:docMk/>
            <pc:sldMk cId="3527358657" sldId="1707"/>
            <ac:spMk id="6" creationId="{DBFF3A49-A4D7-9F42-9224-8320B4F78809}"/>
          </ac:spMkLst>
        </pc:spChg>
        <pc:spChg chg="add del mod">
          <ac:chgData name="Andrew Connell" userId="c83939ab-e463-431b-914c-35065defce42" providerId="ADAL" clId="{2DD2563D-5A6C-5B44-B457-D7354D7A4E34}" dt="2019-09-25T13:56:44.438" v="70" actId="478"/>
          <ac:spMkLst>
            <pc:docMk/>
            <pc:sldMk cId="3527358657" sldId="1707"/>
            <ac:spMk id="7" creationId="{2D50997F-96CB-074C-8795-C69A388B1CA3}"/>
          </ac:spMkLst>
        </pc:spChg>
        <pc:spChg chg="add del mod">
          <ac:chgData name="Andrew Connell" userId="c83939ab-e463-431b-914c-35065defce42" providerId="ADAL" clId="{2DD2563D-5A6C-5B44-B457-D7354D7A4E34}" dt="2019-09-25T13:56:44.438" v="70" actId="478"/>
          <ac:spMkLst>
            <pc:docMk/>
            <pc:sldMk cId="3527358657" sldId="1707"/>
            <ac:spMk id="8" creationId="{BCC5824C-6ED6-4741-A375-0F8F916E9C66}"/>
          </ac:spMkLst>
        </pc:spChg>
      </pc:sldChg>
      <pc:sldChg chg="del">
        <pc:chgData name="Andrew Connell" userId="c83939ab-e463-431b-914c-35065defce42" providerId="ADAL" clId="{2DD2563D-5A6C-5B44-B457-D7354D7A4E34}" dt="2019-09-25T09:17:47.402" v="8" actId="2696"/>
        <pc:sldMkLst>
          <pc:docMk/>
          <pc:sldMk cId="4018755679" sldId="1707"/>
        </pc:sldMkLst>
      </pc:sldChg>
      <pc:sldChg chg="addSp delSp modSp add ord modNotesTx">
        <pc:chgData name="Andrew Connell" userId="c83939ab-e463-431b-914c-35065defce42" providerId="ADAL" clId="{2DD2563D-5A6C-5B44-B457-D7354D7A4E34}" dt="2019-09-25T18:07:48.014" v="8105" actId="20577"/>
        <pc:sldMkLst>
          <pc:docMk/>
          <pc:sldMk cId="354852860" sldId="1708"/>
        </pc:sldMkLst>
        <pc:spChg chg="del">
          <ac:chgData name="Andrew Connell" userId="c83939ab-e463-431b-914c-35065defce42" providerId="ADAL" clId="{2DD2563D-5A6C-5B44-B457-D7354D7A4E34}" dt="2019-09-25T14:27:21.224" v="803"/>
          <ac:spMkLst>
            <pc:docMk/>
            <pc:sldMk cId="354852860" sldId="1708"/>
            <ac:spMk id="2" creationId="{E9EBE789-EC3B-8E42-9B7E-565705F0DD28}"/>
          </ac:spMkLst>
        </pc:spChg>
        <pc:spChg chg="add mod">
          <ac:chgData name="Andrew Connell" userId="c83939ab-e463-431b-914c-35065defce42" providerId="ADAL" clId="{2DD2563D-5A6C-5B44-B457-D7354D7A4E34}" dt="2019-09-25T18:03:13.835" v="7563" actId="20577"/>
          <ac:spMkLst>
            <pc:docMk/>
            <pc:sldMk cId="354852860" sldId="1708"/>
            <ac:spMk id="3" creationId="{E3E03FD4-D36B-FD41-84FF-3B10368AB2FD}"/>
          </ac:spMkLst>
        </pc:spChg>
        <pc:picChg chg="add mod">
          <ac:chgData name="Andrew Connell" userId="c83939ab-e463-431b-914c-35065defce42" providerId="ADAL" clId="{2DD2563D-5A6C-5B44-B457-D7354D7A4E34}" dt="2019-09-25T14:27:38.633" v="808" actId="1076"/>
          <ac:picMkLst>
            <pc:docMk/>
            <pc:sldMk cId="354852860" sldId="1708"/>
            <ac:picMk id="4" creationId="{B7146BB2-9FDF-5444-A5E3-3E66B9D86800}"/>
          </ac:picMkLst>
        </pc:picChg>
      </pc:sldChg>
      <pc:sldChg chg="del">
        <pc:chgData name="Andrew Connell" userId="c83939ab-e463-431b-914c-35065defce42" providerId="ADAL" clId="{2DD2563D-5A6C-5B44-B457-D7354D7A4E34}" dt="2019-09-25T09:17:47.394" v="5" actId="2696"/>
        <pc:sldMkLst>
          <pc:docMk/>
          <pc:sldMk cId="2519267970" sldId="1708"/>
        </pc:sldMkLst>
      </pc:sldChg>
      <pc:sldChg chg="addSp delSp modSp add modNotesTx">
        <pc:chgData name="Andrew Connell" userId="c83939ab-e463-431b-914c-35065defce42" providerId="ADAL" clId="{2DD2563D-5A6C-5B44-B457-D7354D7A4E34}" dt="2019-09-25T18:48:19.210" v="12544" actId="313"/>
        <pc:sldMkLst>
          <pc:docMk/>
          <pc:sldMk cId="248589914" sldId="1709"/>
        </pc:sldMkLst>
        <pc:spChg chg="mod">
          <ac:chgData name="Andrew Connell" userId="c83939ab-e463-431b-914c-35065defce42" providerId="ADAL" clId="{2DD2563D-5A6C-5B44-B457-D7354D7A4E34}" dt="2019-09-25T14:33:52.069" v="966" actId="20577"/>
          <ac:spMkLst>
            <pc:docMk/>
            <pc:sldMk cId="248589914" sldId="1709"/>
            <ac:spMk id="2" creationId="{B6579372-E979-894A-85D5-9AE13929236A}"/>
          </ac:spMkLst>
        </pc:spChg>
        <pc:spChg chg="add mod">
          <ac:chgData name="Andrew Connell" userId="c83939ab-e463-431b-914c-35065defce42" providerId="ADAL" clId="{2DD2563D-5A6C-5B44-B457-D7354D7A4E34}" dt="2019-09-25T18:46:43.907" v="12045" actId="20577"/>
          <ac:spMkLst>
            <pc:docMk/>
            <pc:sldMk cId="248589914" sldId="1709"/>
            <ac:spMk id="3" creationId="{369344E2-68AD-1548-8EDD-FB36236EADD1}"/>
          </ac:spMkLst>
        </pc:spChg>
        <pc:spChg chg="add del mod">
          <ac:chgData name="Andrew Connell" userId="c83939ab-e463-431b-914c-35065defce42" providerId="ADAL" clId="{2DD2563D-5A6C-5B44-B457-D7354D7A4E34}" dt="2019-09-25T14:33:59.339" v="968" actId="478"/>
          <ac:spMkLst>
            <pc:docMk/>
            <pc:sldMk cId="248589914" sldId="1709"/>
            <ac:spMk id="4" creationId="{0C3C369E-1C3A-824A-A988-E61F041D75BB}"/>
          </ac:spMkLst>
        </pc:spChg>
        <pc:spChg chg="add del mod">
          <ac:chgData name="Andrew Connell" userId="c83939ab-e463-431b-914c-35065defce42" providerId="ADAL" clId="{2DD2563D-5A6C-5B44-B457-D7354D7A4E34}" dt="2019-09-25T14:34:00.204" v="969" actId="478"/>
          <ac:spMkLst>
            <pc:docMk/>
            <pc:sldMk cId="248589914" sldId="1709"/>
            <ac:spMk id="5" creationId="{E39B169D-C290-FC4A-96B2-F3B92D97A099}"/>
          </ac:spMkLst>
        </pc:spChg>
      </pc:sldChg>
      <pc:sldChg chg="del">
        <pc:chgData name="Andrew Connell" userId="c83939ab-e463-431b-914c-35065defce42" providerId="ADAL" clId="{2DD2563D-5A6C-5B44-B457-D7354D7A4E34}" dt="2019-09-25T09:17:47.392" v="4" actId="2696"/>
        <pc:sldMkLst>
          <pc:docMk/>
          <pc:sldMk cId="4123906341" sldId="1709"/>
        </pc:sldMkLst>
      </pc:sldChg>
      <pc:sldChg chg="del">
        <pc:chgData name="Andrew Connell" userId="c83939ab-e463-431b-914c-35065defce42" providerId="ADAL" clId="{2DD2563D-5A6C-5B44-B457-D7354D7A4E34}" dt="2019-09-25T09:17:47.396" v="6" actId="2696"/>
        <pc:sldMkLst>
          <pc:docMk/>
          <pc:sldMk cId="661983963" sldId="1710"/>
        </pc:sldMkLst>
      </pc:sldChg>
      <pc:sldChg chg="delSp modSp add ord modNotesTx">
        <pc:chgData name="Andrew Connell" userId="c83939ab-e463-431b-914c-35065defce42" providerId="ADAL" clId="{2DD2563D-5A6C-5B44-B457-D7354D7A4E34}" dt="2019-09-25T18:38:29.473" v="10500" actId="20577"/>
        <pc:sldMkLst>
          <pc:docMk/>
          <pc:sldMk cId="2135709319" sldId="1710"/>
        </pc:sldMkLst>
        <pc:spChg chg="mod">
          <ac:chgData name="Andrew Connell" userId="c83939ab-e463-431b-914c-35065defce42" providerId="ADAL" clId="{2DD2563D-5A6C-5B44-B457-D7354D7A4E34}" dt="2019-09-25T14:38:30.904" v="1662" actId="20577"/>
          <ac:spMkLst>
            <pc:docMk/>
            <pc:sldMk cId="2135709319" sldId="1710"/>
            <ac:spMk id="2" creationId="{C97C7AEF-ED54-0942-BC6C-10850F4EBFC0}"/>
          </ac:spMkLst>
        </pc:spChg>
        <pc:spChg chg="mod">
          <ac:chgData name="Andrew Connell" userId="c83939ab-e463-431b-914c-35065defce42" providerId="ADAL" clId="{2DD2563D-5A6C-5B44-B457-D7354D7A4E34}" dt="2019-09-25T17:03:32.481" v="2919"/>
          <ac:spMkLst>
            <pc:docMk/>
            <pc:sldMk cId="2135709319" sldId="1710"/>
            <ac:spMk id="3" creationId="{75B85A3E-4FAD-4047-B823-57E089EFC7DF}"/>
          </ac:spMkLst>
        </pc:spChg>
        <pc:spChg chg="del">
          <ac:chgData name="Andrew Connell" userId="c83939ab-e463-431b-914c-35065defce42" providerId="ADAL" clId="{2DD2563D-5A6C-5B44-B457-D7354D7A4E34}" dt="2019-09-25T14:38:40.378" v="1663" actId="478"/>
          <ac:spMkLst>
            <pc:docMk/>
            <pc:sldMk cId="2135709319" sldId="1710"/>
            <ac:spMk id="4" creationId="{19D76AFF-0714-1443-82EA-595B5F37D1E0}"/>
          </ac:spMkLst>
        </pc:spChg>
        <pc:spChg chg="del">
          <ac:chgData name="Andrew Connell" userId="c83939ab-e463-431b-914c-35065defce42" providerId="ADAL" clId="{2DD2563D-5A6C-5B44-B457-D7354D7A4E34}" dt="2019-09-25T14:38:41.536" v="1664" actId="478"/>
          <ac:spMkLst>
            <pc:docMk/>
            <pc:sldMk cId="2135709319" sldId="1710"/>
            <ac:spMk id="5" creationId="{1C07122D-AA88-1E4C-A95E-F753FBA6834C}"/>
          </ac:spMkLst>
        </pc:spChg>
      </pc:sldChg>
      <pc:sldChg chg="delSp modSp add modNotesTx">
        <pc:chgData name="Andrew Connell" userId="c83939ab-e463-431b-914c-35065defce42" providerId="ADAL" clId="{2DD2563D-5A6C-5B44-B457-D7354D7A4E34}" dt="2019-09-25T19:11:29.535" v="16203" actId="20577"/>
        <pc:sldMkLst>
          <pc:docMk/>
          <pc:sldMk cId="3687083707" sldId="1711"/>
        </pc:sldMkLst>
        <pc:spChg chg="mod">
          <ac:chgData name="Andrew Connell" userId="c83939ab-e463-431b-914c-35065defce42" providerId="ADAL" clId="{2DD2563D-5A6C-5B44-B457-D7354D7A4E34}" dt="2019-09-25T17:33:23.351" v="3149" actId="20577"/>
          <ac:spMkLst>
            <pc:docMk/>
            <pc:sldMk cId="3687083707" sldId="1711"/>
            <ac:spMk id="2" creationId="{9CCD9735-A202-604A-B659-DD13B7B8D3BC}"/>
          </ac:spMkLst>
        </pc:spChg>
        <pc:spChg chg="mod">
          <ac:chgData name="Andrew Connell" userId="c83939ab-e463-431b-914c-35065defce42" providerId="ADAL" clId="{2DD2563D-5A6C-5B44-B457-D7354D7A4E34}" dt="2019-09-25T19:10:05.831" v="15876" actId="20577"/>
          <ac:spMkLst>
            <pc:docMk/>
            <pc:sldMk cId="3687083707" sldId="1711"/>
            <ac:spMk id="3" creationId="{A838F558-D705-1348-88EA-EEC18B0D17A9}"/>
          </ac:spMkLst>
        </pc:spChg>
        <pc:spChg chg="del">
          <ac:chgData name="Andrew Connell" userId="c83939ab-e463-431b-914c-35065defce42" providerId="ADAL" clId="{2DD2563D-5A6C-5B44-B457-D7354D7A4E34}" dt="2019-09-25T17:33:34.387" v="3150" actId="478"/>
          <ac:spMkLst>
            <pc:docMk/>
            <pc:sldMk cId="3687083707" sldId="1711"/>
            <ac:spMk id="4" creationId="{3AE36B7B-7913-1648-AC70-28DB7A1C40E1}"/>
          </ac:spMkLst>
        </pc:spChg>
        <pc:spChg chg="del">
          <ac:chgData name="Andrew Connell" userId="c83939ab-e463-431b-914c-35065defce42" providerId="ADAL" clId="{2DD2563D-5A6C-5B44-B457-D7354D7A4E34}" dt="2019-09-25T17:33:34.387" v="3150" actId="478"/>
          <ac:spMkLst>
            <pc:docMk/>
            <pc:sldMk cId="3687083707" sldId="1711"/>
            <ac:spMk id="5" creationId="{21AA454B-0B5E-8249-B275-AC7D9CC8AA58}"/>
          </ac:spMkLst>
        </pc:spChg>
      </pc:sldChg>
      <pc:sldChg chg="delSp modSp add ord modNotesTx">
        <pc:chgData name="Andrew Connell" userId="c83939ab-e463-431b-914c-35065defce42" providerId="ADAL" clId="{2DD2563D-5A6C-5B44-B457-D7354D7A4E34}" dt="2019-09-25T18:52:20.434" v="13201" actId="20577"/>
        <pc:sldMkLst>
          <pc:docMk/>
          <pc:sldMk cId="2882086550" sldId="1712"/>
        </pc:sldMkLst>
        <pc:spChg chg="mod">
          <ac:chgData name="Andrew Connell" userId="c83939ab-e463-431b-914c-35065defce42" providerId="ADAL" clId="{2DD2563D-5A6C-5B44-B457-D7354D7A4E34}" dt="2019-09-25T18:49:02.635" v="12594" actId="20577"/>
          <ac:spMkLst>
            <pc:docMk/>
            <pc:sldMk cId="2882086550" sldId="1712"/>
            <ac:spMk id="2" creationId="{77452165-70F6-5243-90C3-6439C708CEAE}"/>
          </ac:spMkLst>
        </pc:spChg>
        <pc:spChg chg="mod">
          <ac:chgData name="Andrew Connell" userId="c83939ab-e463-431b-914c-35065defce42" providerId="ADAL" clId="{2DD2563D-5A6C-5B44-B457-D7354D7A4E34}" dt="2019-09-25T17:14:18.497" v="3082" actId="113"/>
          <ac:spMkLst>
            <pc:docMk/>
            <pc:sldMk cId="2882086550" sldId="1712"/>
            <ac:spMk id="3" creationId="{9F0B15E7-4FEF-164E-AE07-AA00BB4F864C}"/>
          </ac:spMkLst>
        </pc:spChg>
        <pc:spChg chg="del">
          <ac:chgData name="Andrew Connell" userId="c83939ab-e463-431b-914c-35065defce42" providerId="ADAL" clId="{2DD2563D-5A6C-5B44-B457-D7354D7A4E34}" dt="2019-09-25T16:59:20.015" v="2695" actId="478"/>
          <ac:spMkLst>
            <pc:docMk/>
            <pc:sldMk cId="2882086550" sldId="1712"/>
            <ac:spMk id="4" creationId="{0FB8AA26-0D9C-B849-BC22-425295450005}"/>
          </ac:spMkLst>
        </pc:spChg>
        <pc:spChg chg="del">
          <ac:chgData name="Andrew Connell" userId="c83939ab-e463-431b-914c-35065defce42" providerId="ADAL" clId="{2DD2563D-5A6C-5B44-B457-D7354D7A4E34}" dt="2019-09-25T16:59:20.015" v="2695" actId="478"/>
          <ac:spMkLst>
            <pc:docMk/>
            <pc:sldMk cId="2882086550" sldId="1712"/>
            <ac:spMk id="5" creationId="{89F957D9-33F4-804C-94C1-5D38A622DF86}"/>
          </ac:spMkLst>
        </pc:spChg>
      </pc:sldChg>
      <pc:sldChg chg="addSp delSp modSp add modNotesTx">
        <pc:chgData name="Andrew Connell" userId="c83939ab-e463-431b-914c-35065defce42" providerId="ADAL" clId="{2DD2563D-5A6C-5B44-B457-D7354D7A4E34}" dt="2019-09-25T19:03:08.904" v="14593" actId="20577"/>
        <pc:sldMkLst>
          <pc:docMk/>
          <pc:sldMk cId="2292980688" sldId="1713"/>
        </pc:sldMkLst>
        <pc:spChg chg="mod">
          <ac:chgData name="Andrew Connell" userId="c83939ab-e463-431b-914c-35065defce42" providerId="ADAL" clId="{2DD2563D-5A6C-5B44-B457-D7354D7A4E34}" dt="2019-09-25T18:49:07.287" v="12595"/>
          <ac:spMkLst>
            <pc:docMk/>
            <pc:sldMk cId="2292980688" sldId="1713"/>
            <ac:spMk id="2" creationId="{C4ACE558-98E0-FC4D-9C36-D5DDC9AD77C2}"/>
          </ac:spMkLst>
        </pc:spChg>
        <pc:spChg chg="mod">
          <ac:chgData name="Andrew Connell" userId="c83939ab-e463-431b-914c-35065defce42" providerId="ADAL" clId="{2DD2563D-5A6C-5B44-B457-D7354D7A4E34}" dt="2019-09-25T17:32:09.007" v="3107" actId="207"/>
          <ac:spMkLst>
            <pc:docMk/>
            <pc:sldMk cId="2292980688" sldId="1713"/>
            <ac:spMk id="3" creationId="{57041CEF-B106-FF40-9607-AC28E7DEF2CF}"/>
          </ac:spMkLst>
        </pc:spChg>
        <pc:spChg chg="del">
          <ac:chgData name="Andrew Connell" userId="c83939ab-e463-431b-914c-35065defce42" providerId="ADAL" clId="{2DD2563D-5A6C-5B44-B457-D7354D7A4E34}" dt="2019-09-25T17:06:44.354" v="2975" actId="478"/>
          <ac:spMkLst>
            <pc:docMk/>
            <pc:sldMk cId="2292980688" sldId="1713"/>
            <ac:spMk id="4" creationId="{2265E519-4BA4-3C4F-A139-93C5314298E4}"/>
          </ac:spMkLst>
        </pc:spChg>
        <pc:spChg chg="del">
          <ac:chgData name="Andrew Connell" userId="c83939ab-e463-431b-914c-35065defce42" providerId="ADAL" clId="{2DD2563D-5A6C-5B44-B457-D7354D7A4E34}" dt="2019-09-25T17:06:44.354" v="2975" actId="478"/>
          <ac:spMkLst>
            <pc:docMk/>
            <pc:sldMk cId="2292980688" sldId="1713"/>
            <ac:spMk id="5" creationId="{907D9002-4271-2049-B52E-C84D598A9D06}"/>
          </ac:spMkLst>
        </pc:spChg>
        <pc:spChg chg="add del mod">
          <ac:chgData name="Andrew Connell" userId="c83939ab-e463-431b-914c-35065defce42" providerId="ADAL" clId="{2DD2563D-5A6C-5B44-B457-D7354D7A4E34}" dt="2019-09-25T17:31:13.137" v="3089"/>
          <ac:spMkLst>
            <pc:docMk/>
            <pc:sldMk cId="2292980688" sldId="1713"/>
            <ac:spMk id="6" creationId="{F265F5BC-0201-2D4A-85A5-3C562BFBED86}"/>
          </ac:spMkLst>
        </pc:spChg>
        <pc:spChg chg="add del mod">
          <ac:chgData name="Andrew Connell" userId="c83939ab-e463-431b-914c-35065defce42" providerId="ADAL" clId="{2DD2563D-5A6C-5B44-B457-D7354D7A4E34}" dt="2019-09-25T17:31:13.137" v="3089"/>
          <ac:spMkLst>
            <pc:docMk/>
            <pc:sldMk cId="2292980688" sldId="1713"/>
            <ac:spMk id="7" creationId="{F810C280-603C-1D46-B2BF-17731492065B}"/>
          </ac:spMkLst>
        </pc:spChg>
        <pc:spChg chg="add del mod">
          <ac:chgData name="Andrew Connell" userId="c83939ab-e463-431b-914c-35065defce42" providerId="ADAL" clId="{2DD2563D-5A6C-5B44-B457-D7354D7A4E34}" dt="2019-09-25T17:31:22.107" v="3091" actId="478"/>
          <ac:spMkLst>
            <pc:docMk/>
            <pc:sldMk cId="2292980688" sldId="1713"/>
            <ac:spMk id="8" creationId="{B7ABDD6B-0696-8A47-9AC0-9AED8F5603F7}"/>
          </ac:spMkLst>
        </pc:spChg>
        <pc:spChg chg="add del mod">
          <ac:chgData name="Andrew Connell" userId="c83939ab-e463-431b-914c-35065defce42" providerId="ADAL" clId="{2DD2563D-5A6C-5B44-B457-D7354D7A4E34}" dt="2019-09-25T17:31:23.694" v="3092" actId="478"/>
          <ac:spMkLst>
            <pc:docMk/>
            <pc:sldMk cId="2292980688" sldId="1713"/>
            <ac:spMk id="9" creationId="{DED491D3-991A-BD41-9FFC-BF0E041A600E}"/>
          </ac:spMkLst>
        </pc:spChg>
      </pc:sldChg>
      <pc:sldChg chg="delSp modSp add modNotesTx">
        <pc:chgData name="Andrew Connell" userId="c83939ab-e463-431b-914c-35065defce42" providerId="ADAL" clId="{2DD2563D-5A6C-5B44-B457-D7354D7A4E34}" dt="2019-09-25T19:09:07.354" v="15866" actId="20577"/>
        <pc:sldMkLst>
          <pc:docMk/>
          <pc:sldMk cId="3226966785" sldId="1714"/>
        </pc:sldMkLst>
        <pc:spChg chg="mod">
          <ac:chgData name="Andrew Connell" userId="c83939ab-e463-431b-914c-35065defce42" providerId="ADAL" clId="{2DD2563D-5A6C-5B44-B457-D7354D7A4E34}" dt="2019-09-25T18:49:11.016" v="12596"/>
          <ac:spMkLst>
            <pc:docMk/>
            <pc:sldMk cId="3226966785" sldId="1714"/>
            <ac:spMk id="2" creationId="{4A75FC23-F415-3E48-81B9-01B4870F7E51}"/>
          </ac:spMkLst>
        </pc:spChg>
        <pc:spChg chg="mod">
          <ac:chgData name="Andrew Connell" userId="c83939ab-e463-431b-914c-35065defce42" providerId="ADAL" clId="{2DD2563D-5A6C-5B44-B457-D7354D7A4E34}" dt="2019-09-25T17:32:00.285" v="3106" actId="207"/>
          <ac:spMkLst>
            <pc:docMk/>
            <pc:sldMk cId="3226966785" sldId="1714"/>
            <ac:spMk id="3" creationId="{F858B3EC-BF06-7641-A017-46E97642718A}"/>
          </ac:spMkLst>
        </pc:spChg>
        <pc:spChg chg="del">
          <ac:chgData name="Andrew Connell" userId="c83939ab-e463-431b-914c-35065defce42" providerId="ADAL" clId="{2DD2563D-5A6C-5B44-B457-D7354D7A4E34}" dt="2019-09-25T17:10:51.846" v="3022" actId="478"/>
          <ac:spMkLst>
            <pc:docMk/>
            <pc:sldMk cId="3226966785" sldId="1714"/>
            <ac:spMk id="4" creationId="{F2C85715-3117-0442-8995-D4A2249A6D4D}"/>
          </ac:spMkLst>
        </pc:spChg>
        <pc:spChg chg="del">
          <ac:chgData name="Andrew Connell" userId="c83939ab-e463-431b-914c-35065defce42" providerId="ADAL" clId="{2DD2563D-5A6C-5B44-B457-D7354D7A4E34}" dt="2019-09-25T17:10:51.846" v="3022" actId="478"/>
          <ac:spMkLst>
            <pc:docMk/>
            <pc:sldMk cId="3226966785" sldId="1714"/>
            <ac:spMk id="5" creationId="{19192427-B492-7746-A3A6-76A14ACACD10}"/>
          </ac:spMkLst>
        </pc:spChg>
      </pc:sldChg>
      <pc:sldMasterChg chg="delSldLayout">
        <pc:chgData name="Andrew Connell" userId="c83939ab-e463-431b-914c-35065defce42" providerId="ADAL" clId="{2DD2563D-5A6C-5B44-B457-D7354D7A4E34}" dt="2019-09-25T14:26:22.750" v="801" actId="2696"/>
        <pc:sldMasterMkLst>
          <pc:docMk/>
          <pc:sldMasterMk cId="3588427678" sldId="2147484229"/>
        </pc:sldMasterMkLst>
        <pc:sldLayoutChg chg="del">
          <pc:chgData name="Andrew Connell" userId="c83939ab-e463-431b-914c-35065defce42" providerId="ADAL" clId="{2DD2563D-5A6C-5B44-B457-D7354D7A4E34}" dt="2019-09-25T14:26:22.750" v="801" actId="2696"/>
          <pc:sldLayoutMkLst>
            <pc:docMk/>
            <pc:sldMasterMk cId="3588427678" sldId="2147484229"/>
            <pc:sldLayoutMk cId="530663943" sldId="2147484577"/>
          </pc:sldLayoutMkLst>
        </pc:sldLayoutChg>
        <pc:sldLayoutChg chg="del">
          <pc:chgData name="Andrew Connell" userId="c83939ab-e463-431b-914c-35065defce42" providerId="ADAL" clId="{2DD2563D-5A6C-5B44-B457-D7354D7A4E34}" dt="2019-09-25T09:17:47.421" v="14" actId="2696"/>
          <pc:sldLayoutMkLst>
            <pc:docMk/>
            <pc:sldMasterMk cId="3588427678" sldId="2147484229"/>
            <pc:sldLayoutMk cId="3500528045" sldId="2147484577"/>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9/26/19 7:03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tiff>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9/26/19 7:03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9/26/19 7:03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07494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Silent authentication in Azure Active Directory (Azure AD) is a simplified form of single sign-on (SSO). Its purpose is to minimize the number of times a user needs to enter login credentials while using your app.</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If you want to keep your code client-side, you can use </a:t>
            </a:r>
            <a:r>
              <a:rPr lang="en-US" sz="900" b="0" i="0" kern="1200" dirty="0" err="1">
                <a:solidFill>
                  <a:schemeClr val="tx1"/>
                </a:solidFill>
                <a:effectLst/>
                <a:latin typeface="Segoe UI Light" pitchFamily="34" charset="0"/>
                <a:ea typeface="+mn-ea"/>
                <a:cs typeface="+mn-cs"/>
              </a:rPr>
              <a:t>ADAL.js</a:t>
            </a:r>
            <a:r>
              <a:rPr lang="en-US" sz="900" b="0" i="0" kern="1200" dirty="0">
                <a:solidFill>
                  <a:schemeClr val="tx1"/>
                </a:solidFill>
                <a:effectLst/>
                <a:latin typeface="Segoe UI Light" pitchFamily="34" charset="0"/>
                <a:ea typeface="+mn-ea"/>
                <a:cs typeface="+mn-cs"/>
              </a:rPr>
              <a:t> to attempt to acquire an Azure AD access token silently. This means that the user may never see a popup dialog if they have signed in recently.</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The </a:t>
            </a:r>
            <a:r>
              <a:rPr lang="en-US" sz="900" b="0" i="0" kern="1200" dirty="0" err="1">
                <a:solidFill>
                  <a:schemeClr val="tx1"/>
                </a:solidFill>
                <a:effectLst/>
                <a:latin typeface="Segoe UI Light" pitchFamily="34" charset="0"/>
                <a:ea typeface="+mn-ea"/>
                <a:cs typeface="+mn-cs"/>
              </a:rPr>
              <a:t>ADAL.js</a:t>
            </a:r>
            <a:r>
              <a:rPr lang="en-US" sz="900" b="0" i="0" kern="1200" dirty="0">
                <a:solidFill>
                  <a:schemeClr val="tx1"/>
                </a:solidFill>
                <a:effectLst/>
                <a:latin typeface="Segoe UI Light" pitchFamily="34" charset="0"/>
                <a:ea typeface="+mn-ea"/>
                <a:cs typeface="+mn-cs"/>
              </a:rPr>
              <a:t> library creates a hidden \&lt;iframe\&gt; for OAuth 2.0 implicit grant flow, but it specifies prompt=none so that Azure AD never shows the login page. If user interaction is required because the user needs to sign in or grant access to the application, Azure AD will immediately return an error that </a:t>
            </a:r>
            <a:r>
              <a:rPr lang="en-US" sz="900" b="0" i="0" kern="1200" dirty="0" err="1">
                <a:solidFill>
                  <a:schemeClr val="tx1"/>
                </a:solidFill>
                <a:effectLst/>
                <a:latin typeface="Segoe UI Light" pitchFamily="34" charset="0"/>
                <a:ea typeface="+mn-ea"/>
                <a:cs typeface="+mn-cs"/>
              </a:rPr>
              <a:t>ADAL.js</a:t>
            </a:r>
            <a:r>
              <a:rPr lang="en-US" sz="900" b="0" i="0" kern="1200" dirty="0">
                <a:solidFill>
                  <a:schemeClr val="tx1"/>
                </a:solidFill>
                <a:effectLst/>
                <a:latin typeface="Segoe UI Light" pitchFamily="34" charset="0"/>
                <a:ea typeface="+mn-ea"/>
                <a:cs typeface="+mn-cs"/>
              </a:rPr>
              <a:t> then reports to your app. At this point, your app can show a login button if needed.</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If silent authentication fails, Azure AD returns an error that can be handled via </a:t>
            </a:r>
            <a:r>
              <a:rPr lang="en-US" sz="900" b="0" i="0" kern="1200" dirty="0" err="1">
                <a:solidFill>
                  <a:schemeClr val="tx1"/>
                </a:solidFill>
                <a:effectLst/>
                <a:latin typeface="Segoe UI Light" pitchFamily="34" charset="0"/>
                <a:ea typeface="+mn-ea"/>
                <a:cs typeface="+mn-cs"/>
              </a:rPr>
              <a:t>ADAL.js</a:t>
            </a:r>
            <a:r>
              <a:rPr lang="en-US" sz="900" b="0" i="0" kern="1200" dirty="0">
                <a:solidFill>
                  <a:schemeClr val="tx1"/>
                </a:solidFill>
                <a:effectLst/>
                <a:latin typeface="Segoe UI Light" pitchFamily="34" charset="0"/>
                <a:ea typeface="+mn-ea"/>
                <a:cs typeface="+mn-cs"/>
              </a:rPr>
              <a:t> and your application. In this scenario, your custom tab would fall back to an interactive login using the popup window pattern.</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121513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9/26/19 7:03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9/26/19 7:03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9/26/19 7:03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9/26/19 7:03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595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 applications that you build as custom tabs for Microsoft Teams may need to access protected resources. Many of these resources, such as secured HTTP APIs, require that users authenticate and provide an OAuth 2.0 access token when submitting their request.</a:t>
            </a:r>
          </a:p>
          <a:p>
            <a:endParaRPr lang="en-US" dirty="0"/>
          </a:p>
          <a:p>
            <a:r>
              <a:rPr lang="en-US" dirty="0"/>
              <a:t>Microsoft Teams has built in support for enabling these applications, but the entire authentication process and flow is the responsibility of the developer to implement in the web applications used to implement the custom tabs.</a:t>
            </a:r>
          </a:p>
          <a:p>
            <a:endParaRPr lang="en-US" dirty="0"/>
          </a:p>
          <a:p>
            <a:r>
              <a:rPr lang="en-US" dirty="0"/>
              <a:t>OAuth 2.0 is an open standard for authentication and authorization used by Azure AD and many other identity providers. Microsoft Teams tabs can use OAuth 2.0 implicit grant flow to enable users to authenticate and access these protected resources.</a:t>
            </a:r>
          </a:p>
          <a:p>
            <a:endParaRPr lang="en-US" dirty="0"/>
          </a:p>
          <a:p>
            <a:r>
              <a:rPr lang="en-US" dirty="0"/>
              <a:t>One thing to keep in mind when building custom tabs that require the user to be authenticated: don't assume the current user in Teams is the authenticated user. The Microsoft Teams context can provide information about the current user, such as context hints like the current user’s ID, but your tab shouldn't treat it as a proof of identity.</a:t>
            </a:r>
          </a:p>
          <a:p>
            <a:endParaRPr lang="en-US" dirty="0"/>
          </a:p>
          <a:p>
            <a:r>
              <a:rPr lang="en-US" dirty="0"/>
              <a:t>Recall that a custom tab is just an \&lt;iframe\&gt; displaying the contents of a web application. Your web app can use placeholder values added to the URL by Microsoft Teams such as the current user’s profile name (also known as the `</a:t>
            </a:r>
            <a:r>
              <a:rPr lang="en-US" dirty="0" err="1"/>
              <a:t>userProfileName</a:t>
            </a:r>
            <a:r>
              <a:rPr lang="en-US" dirty="0"/>
              <a:t>` or UPN). A malicious user could send someone a URL that loads your web app with someone </a:t>
            </a:r>
            <a:r>
              <a:rPr lang="en-US" dirty="0" err="1"/>
              <a:t>elses</a:t>
            </a:r>
            <a:r>
              <a:rPr lang="en-US" dirty="0"/>
              <a:t> profile in the URL with the goal of obtaining someone </a:t>
            </a:r>
            <a:r>
              <a:rPr lang="en-US" dirty="0" err="1"/>
              <a:t>elses</a:t>
            </a:r>
            <a:r>
              <a:rPr lang="en-US" dirty="0"/>
              <a:t> information.</a:t>
            </a:r>
          </a:p>
          <a:p>
            <a:endParaRPr lang="en-US" dirty="0"/>
          </a:p>
          <a:p>
            <a:r>
              <a:rPr lang="en-US" dirty="0"/>
              <a:t>Therefore, you should never treat this information as proof of identity of the current user. Instead, use it as the login hint when prompting the user to sign in.</a:t>
            </a:r>
          </a:p>
          <a:p>
            <a:endParaRPr lang="en-US" dirty="0"/>
          </a:p>
          <a:p>
            <a:r>
              <a:rPr lang="en-US" dirty="0"/>
              <a:t>Many identity providers, including Azure AD, don't allow their login experiences to be hosted in an \&lt;iframe\&gt;. Because all tabs in Microsoft Teams are \&lt;\&lt;iframe\&gt;\&gt;, you will implement a popup window pattern to initiate the authentication process. This popup should only be initiated by a user action; it should not open automatically. Popups that open automatically are likely to trigger the browser’s popup blocker and confuse the user experience. Create a button within the tab’s configuration or content page that initiates the authentication process.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801060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A basic understanding of the OAuth 2.0 implicit grant flow is a prerequisite for working with authentication in Microsoft Teams tabs. The UML sequence diagram here documents the process</a:t>
            </a:r>
          </a:p>
          <a:p>
            <a:endParaRPr lang="en-US" sz="900" b="0" i="0" kern="1200" dirty="0">
              <a:solidFill>
                <a:schemeClr val="tx1"/>
              </a:solidFill>
              <a:effectLst/>
              <a:latin typeface="Segoe UI Light" pitchFamily="34" charset="0"/>
              <a:ea typeface="+mn-ea"/>
              <a:cs typeface="+mn-cs"/>
            </a:endParaRPr>
          </a:p>
          <a:p>
            <a:pPr marL="228600" indent="-228600">
              <a:buFont typeface="+mj-lt"/>
              <a:buAutoNum type="arabicPeriod"/>
            </a:pPr>
            <a:r>
              <a:rPr lang="en-US" sz="900" b="0" i="0" kern="1200" dirty="0">
                <a:solidFill>
                  <a:schemeClr val="tx1"/>
                </a:solidFill>
                <a:effectLst/>
                <a:latin typeface="Segoe UI Light" pitchFamily="34" charset="0"/>
                <a:ea typeface="+mn-ea"/>
                <a:cs typeface="+mn-cs"/>
              </a:rPr>
              <a:t>The user interacts with the content on the tab configuration or content page, commonly implemented using a button that will initiate the sign-in process.</a:t>
            </a:r>
          </a:p>
          <a:p>
            <a:pPr marL="228600" indent="-228600">
              <a:buFont typeface="+mj-lt"/>
              <a:buAutoNum type="arabicPeriod"/>
            </a:pPr>
            <a:r>
              <a:rPr lang="en-US" sz="900" b="0" i="0" kern="1200" dirty="0">
                <a:solidFill>
                  <a:schemeClr val="tx1"/>
                </a:solidFill>
                <a:effectLst/>
                <a:latin typeface="Segoe UI Light" pitchFamily="34" charset="0"/>
                <a:ea typeface="+mn-ea"/>
                <a:cs typeface="+mn-cs"/>
              </a:rPr>
              <a:t>The tab builds the URL for its authentication start page, optionally using information from URL placeholders or by calling `</a:t>
            </a:r>
            <a:r>
              <a:rPr lang="en-US" sz="900" b="0" i="0" kern="1200" dirty="0" err="1">
                <a:solidFill>
                  <a:schemeClr val="tx1"/>
                </a:solidFill>
                <a:effectLst/>
                <a:latin typeface="Segoe UI Light" pitchFamily="34" charset="0"/>
                <a:ea typeface="+mn-ea"/>
                <a:cs typeface="+mn-cs"/>
              </a:rPr>
              <a:t>microsoftTeams.getContext</a:t>
            </a:r>
            <a:r>
              <a:rPr lang="en-US" sz="900" b="0" i="0" kern="1200" dirty="0">
                <a:solidFill>
                  <a:schemeClr val="tx1"/>
                </a:solidFill>
                <a:effectLst/>
                <a:latin typeface="Segoe UI Light" pitchFamily="34" charset="0"/>
                <a:ea typeface="+mn-ea"/>
                <a:cs typeface="+mn-cs"/>
              </a:rPr>
              <a:t>()`. This Microsoft Teams JavaScript SDK method streamlines the authentication experience for the user. For example, when authenticating with Azure AD, if the `</a:t>
            </a:r>
            <a:r>
              <a:rPr lang="en-US" sz="900" b="0" i="0" kern="1200" dirty="0" err="1">
                <a:solidFill>
                  <a:schemeClr val="tx1"/>
                </a:solidFill>
                <a:effectLst/>
                <a:latin typeface="Segoe UI Light" pitchFamily="34" charset="0"/>
                <a:ea typeface="+mn-ea"/>
                <a:cs typeface="+mn-cs"/>
              </a:rPr>
              <a:t>loginHint</a:t>
            </a:r>
            <a:r>
              <a:rPr lang="en-US" sz="900" b="0" i="0" kern="1200" dirty="0">
                <a:solidFill>
                  <a:schemeClr val="tx1"/>
                </a:solidFill>
                <a:effectLst/>
                <a:latin typeface="Segoe UI Light" pitchFamily="34" charset="0"/>
                <a:ea typeface="+mn-ea"/>
                <a:cs typeface="+mn-cs"/>
              </a:rPr>
              <a:t>` parameter is set to the user's email address, the user may not even have to sign in if they have done so recently. The may not have to sign in because Azure AD will use the user's cached credentials if possible. In this scenario, the popup will flash briefly and then disappear.</a:t>
            </a:r>
          </a:p>
          <a:p>
            <a:pPr marL="228600" indent="-228600">
              <a:buFont typeface="+mj-lt"/>
              <a:buAutoNum type="arabicPeriod"/>
            </a:pPr>
            <a:r>
              <a:rPr lang="en-US" sz="900" b="0" i="0" kern="1200" dirty="0">
                <a:solidFill>
                  <a:schemeClr val="tx1"/>
                </a:solidFill>
                <a:effectLst/>
                <a:latin typeface="Segoe UI Light" pitchFamily="34" charset="0"/>
                <a:ea typeface="+mn-ea"/>
                <a:cs typeface="+mn-cs"/>
              </a:rPr>
              <a:t>The tab then calls the `</a:t>
            </a:r>
            <a:r>
              <a:rPr lang="en-US" sz="900" b="0" i="0" kern="1200" dirty="0" err="1">
                <a:solidFill>
                  <a:schemeClr val="tx1"/>
                </a:solidFill>
                <a:effectLst/>
                <a:latin typeface="Segoe UI Light" pitchFamily="34" charset="0"/>
                <a:ea typeface="+mn-ea"/>
                <a:cs typeface="+mn-cs"/>
              </a:rPr>
              <a:t>microsoftTeams.authentication.authenticate</a:t>
            </a:r>
            <a:r>
              <a:rPr lang="en-US" sz="900" b="0" i="0" kern="1200" dirty="0">
                <a:solidFill>
                  <a:schemeClr val="tx1"/>
                </a:solidFill>
                <a:effectLst/>
                <a:latin typeface="Segoe UI Light" pitchFamily="34" charset="0"/>
                <a:ea typeface="+mn-ea"/>
                <a:cs typeface="+mn-cs"/>
              </a:rPr>
              <a:t>()` method and registers the `</a:t>
            </a:r>
            <a:r>
              <a:rPr lang="en-US" sz="900" b="0" i="0" kern="1200" dirty="0" err="1">
                <a:solidFill>
                  <a:schemeClr val="tx1"/>
                </a:solidFill>
                <a:effectLst/>
                <a:latin typeface="Segoe UI Light" pitchFamily="34" charset="0"/>
                <a:ea typeface="+mn-ea"/>
                <a:cs typeface="+mn-cs"/>
              </a:rPr>
              <a:t>successCallback</a:t>
            </a:r>
            <a:r>
              <a:rPr lang="en-US" sz="900" b="0" i="0" kern="1200" dirty="0">
                <a:solidFill>
                  <a:schemeClr val="tx1"/>
                </a:solidFill>
                <a:effectLst/>
                <a:latin typeface="Segoe UI Light" pitchFamily="34" charset="0"/>
                <a:ea typeface="+mn-ea"/>
                <a:cs typeface="+mn-cs"/>
              </a:rPr>
              <a:t>` and `</a:t>
            </a:r>
            <a:r>
              <a:rPr lang="en-US" sz="900" b="0" i="0" kern="1200" dirty="0" err="1">
                <a:solidFill>
                  <a:schemeClr val="tx1"/>
                </a:solidFill>
                <a:effectLst/>
                <a:latin typeface="Segoe UI Light" pitchFamily="34" charset="0"/>
                <a:ea typeface="+mn-ea"/>
                <a:cs typeface="+mn-cs"/>
              </a:rPr>
              <a:t>failureCallback</a:t>
            </a:r>
            <a:r>
              <a:rPr lang="en-US" sz="900" b="0" i="0" kern="1200" dirty="0">
                <a:solidFill>
                  <a:schemeClr val="tx1"/>
                </a:solidFill>
                <a:effectLst/>
                <a:latin typeface="Segoe UI Light" pitchFamily="34" charset="0"/>
                <a:ea typeface="+mn-ea"/>
                <a:cs typeface="+mn-cs"/>
              </a:rPr>
              <a:t>` functions.</a:t>
            </a:r>
          </a:p>
          <a:p>
            <a:pPr marL="228600" indent="-228600">
              <a:buFont typeface="+mj-lt"/>
              <a:buAutoNum type="arabicPeriod"/>
            </a:pPr>
            <a:r>
              <a:rPr lang="en-US" sz="900" b="0" i="0" kern="1200" dirty="0">
                <a:solidFill>
                  <a:schemeClr val="tx1"/>
                </a:solidFill>
                <a:effectLst/>
                <a:latin typeface="Segoe UI Light" pitchFamily="34" charset="0"/>
                <a:ea typeface="+mn-ea"/>
                <a:cs typeface="+mn-cs"/>
              </a:rPr>
              <a:t>Microsoft Teams opens the start page in an \&lt;iframe\&gt; in a pop-up window. The start page generates random state data, saves it for future validation, and redirects to the identity provider's authorize endpoint (such as **https://</a:t>
            </a:r>
            <a:r>
              <a:rPr lang="en-US" sz="900" b="0" i="0" kern="1200" dirty="0" err="1">
                <a:solidFill>
                  <a:schemeClr val="tx1"/>
                </a:solidFill>
                <a:effectLst/>
                <a:latin typeface="Segoe UI Light" pitchFamily="34" charset="0"/>
                <a:ea typeface="+mn-ea"/>
                <a:cs typeface="+mn-cs"/>
              </a:rPr>
              <a:t>login.microsoftonline.com</a:t>
            </a:r>
            <a:r>
              <a:rPr lang="en-US" sz="900" b="0" i="0" kern="1200" dirty="0">
                <a:solidFill>
                  <a:schemeClr val="tx1"/>
                </a:solidFill>
                <a:effectLst/>
                <a:latin typeface="Segoe UI Light" pitchFamily="34" charset="0"/>
                <a:ea typeface="+mn-ea"/>
                <a:cs typeface="+mn-cs"/>
              </a:rPr>
              <a:t>/{tenant ID}/oauth2/authorize** for Azure AD).</a:t>
            </a:r>
          </a:p>
          <a:p>
            <a:pPr marL="445862" lvl="1" indent="-228600">
              <a:buFont typeface="+mj-lt"/>
              <a:buAutoNum type="arabicPeriod"/>
            </a:pPr>
            <a:r>
              <a:rPr lang="en-US" sz="900" b="0" i="0" kern="1200" dirty="0">
                <a:solidFill>
                  <a:schemeClr val="tx1"/>
                </a:solidFill>
                <a:effectLst/>
                <a:latin typeface="Segoe UI Light" pitchFamily="34" charset="0"/>
                <a:ea typeface="+mn-ea"/>
                <a:cs typeface="+mn-cs"/>
              </a:rPr>
              <a:t>Like other application auth flows in Microsoft Teams, the start page must be on a domain that's in its `</a:t>
            </a:r>
            <a:r>
              <a:rPr lang="en-US" sz="900" b="0" i="0" kern="1200" dirty="0" err="1">
                <a:solidFill>
                  <a:schemeClr val="tx1"/>
                </a:solidFill>
                <a:effectLst/>
                <a:latin typeface="Segoe UI Light" pitchFamily="34" charset="0"/>
                <a:ea typeface="+mn-ea"/>
                <a:cs typeface="+mn-cs"/>
              </a:rPr>
              <a:t>validDomains</a:t>
            </a:r>
            <a:r>
              <a:rPr lang="en-US" sz="900" b="0" i="0" kern="1200" dirty="0">
                <a:solidFill>
                  <a:schemeClr val="tx1"/>
                </a:solidFill>
                <a:effectLst/>
                <a:latin typeface="Segoe UI Light" pitchFamily="34" charset="0"/>
                <a:ea typeface="+mn-ea"/>
                <a:cs typeface="+mn-cs"/>
              </a:rPr>
              <a:t>` list, and on the same domain as the post-login redirect page.</a:t>
            </a:r>
          </a:p>
          <a:p>
            <a:pPr marL="445862" lvl="1" indent="-228600">
              <a:buFont typeface="+mj-lt"/>
              <a:buAutoNum type="arabicPeriod"/>
            </a:pPr>
            <a:r>
              <a:rPr lang="en-US" sz="900" b="0" i="0" kern="1200" dirty="0">
                <a:solidFill>
                  <a:schemeClr val="tx1"/>
                </a:solidFill>
                <a:effectLst/>
                <a:latin typeface="Segoe UI Light" pitchFamily="34" charset="0"/>
                <a:ea typeface="+mn-ea"/>
                <a:cs typeface="+mn-cs"/>
              </a:rPr>
              <a:t>IMPORTANT: The OAuth 2.0 implicit grant flow calls for a state parameter in the authentication request which contains unique session data to prevent a cross-site request forgery attack. The examples below use a randomly-generated GUID for the state data.</a:t>
            </a:r>
          </a:p>
          <a:p>
            <a:pPr marL="228600" lvl="0" indent="-228600">
              <a:buFont typeface="+mj-lt"/>
              <a:buAutoNum type="arabicPeriod"/>
            </a:pPr>
            <a:r>
              <a:rPr lang="en-US" sz="900" b="0" i="0" kern="1200" dirty="0">
                <a:solidFill>
                  <a:schemeClr val="tx1"/>
                </a:solidFill>
                <a:effectLst/>
                <a:latin typeface="Segoe UI Light" pitchFamily="34" charset="0"/>
                <a:ea typeface="+mn-ea"/>
                <a:cs typeface="+mn-cs"/>
              </a:rPr>
              <a:t>The user, on the identity provider's site, signs in and grants access for the required permissions defined in the application’s configuration to the custom tab.</a:t>
            </a:r>
          </a:p>
          <a:p>
            <a:pPr marL="228600" lvl="0" indent="-228600">
              <a:buFont typeface="+mj-lt"/>
              <a:buAutoNum type="arabicPeriod"/>
            </a:pPr>
            <a:r>
              <a:rPr lang="en-US" sz="900" b="0" i="0" kern="1200" dirty="0">
                <a:solidFill>
                  <a:schemeClr val="tx1"/>
                </a:solidFill>
                <a:effectLst/>
                <a:latin typeface="Segoe UI Light" pitchFamily="34" charset="0"/>
                <a:ea typeface="+mn-ea"/>
                <a:cs typeface="+mn-cs"/>
              </a:rPr>
              <a:t>The identity provider redirects the user to the tab's OAuth 2.0 redirect page with an access token.</a:t>
            </a:r>
          </a:p>
          <a:p>
            <a:pPr marL="228600" lvl="0" indent="-228600">
              <a:buFont typeface="+mj-lt"/>
              <a:buAutoNum type="arabicPeriod"/>
            </a:pPr>
            <a:r>
              <a:rPr lang="en-US" sz="900" b="0" i="0" kern="1200" dirty="0">
                <a:solidFill>
                  <a:schemeClr val="tx1"/>
                </a:solidFill>
                <a:effectLst/>
                <a:latin typeface="Segoe UI Light" pitchFamily="34" charset="0"/>
                <a:ea typeface="+mn-ea"/>
                <a:cs typeface="+mn-cs"/>
              </a:rPr>
              <a:t>The tab checks that the returned state value matches what was saved earlier, and calls `</a:t>
            </a:r>
            <a:r>
              <a:rPr lang="en-US" sz="900" b="0" i="0" kern="1200" dirty="0" err="1">
                <a:solidFill>
                  <a:schemeClr val="tx1"/>
                </a:solidFill>
                <a:effectLst/>
                <a:latin typeface="Segoe UI Light" pitchFamily="34" charset="0"/>
                <a:ea typeface="+mn-ea"/>
                <a:cs typeface="+mn-cs"/>
              </a:rPr>
              <a:t>microsoftTeams.authentication.notifySuccess</a:t>
            </a:r>
            <a:r>
              <a:rPr lang="en-US" sz="900" b="0" i="0" kern="1200" dirty="0">
                <a:solidFill>
                  <a:schemeClr val="tx1"/>
                </a:solidFill>
                <a:effectLst/>
                <a:latin typeface="Segoe UI Light" pitchFamily="34" charset="0"/>
                <a:ea typeface="+mn-ea"/>
                <a:cs typeface="+mn-cs"/>
              </a:rPr>
              <a:t>()`, which in turn calls the `</a:t>
            </a:r>
            <a:r>
              <a:rPr lang="en-US" sz="900" b="0" i="0" kern="1200" dirty="0" err="1">
                <a:solidFill>
                  <a:schemeClr val="tx1"/>
                </a:solidFill>
                <a:effectLst/>
                <a:latin typeface="Segoe UI Light" pitchFamily="34" charset="0"/>
                <a:ea typeface="+mn-ea"/>
                <a:cs typeface="+mn-cs"/>
              </a:rPr>
              <a:t>successCallback</a:t>
            </a:r>
            <a:r>
              <a:rPr lang="en-US" sz="900" b="0" i="0" kern="1200" dirty="0">
                <a:solidFill>
                  <a:schemeClr val="tx1"/>
                </a:solidFill>
                <a:effectLst/>
                <a:latin typeface="Segoe UI Light" pitchFamily="34" charset="0"/>
                <a:ea typeface="+mn-ea"/>
                <a:cs typeface="+mn-cs"/>
              </a:rPr>
              <a:t>` function registered in the initial setup of this flow.</a:t>
            </a:r>
          </a:p>
          <a:p>
            <a:pPr marL="228600" lvl="0" indent="-228600">
              <a:buFont typeface="+mj-lt"/>
              <a:buAutoNum type="arabicPeriod"/>
            </a:pPr>
            <a:r>
              <a:rPr lang="en-US" sz="900" b="0" i="0" kern="1200" dirty="0">
                <a:solidFill>
                  <a:schemeClr val="tx1"/>
                </a:solidFill>
                <a:effectLst/>
                <a:latin typeface="Segoe UI Light" pitchFamily="34" charset="0"/>
                <a:ea typeface="+mn-ea"/>
                <a:cs typeface="+mn-cs"/>
              </a:rPr>
              <a:t>Microsoft Teams closes the pop-up window.</a:t>
            </a:r>
          </a:p>
          <a:p>
            <a:pPr marL="228600" lvl="0" indent="-228600">
              <a:buFont typeface="+mj-lt"/>
              <a:buAutoNum type="arabicPeriod"/>
            </a:pPr>
            <a:r>
              <a:rPr lang="en-US" sz="900" b="0" i="0" kern="1200" dirty="0">
                <a:solidFill>
                  <a:schemeClr val="tx1"/>
                </a:solidFill>
                <a:effectLst/>
                <a:latin typeface="Segoe UI Light" pitchFamily="34" charset="0"/>
                <a:ea typeface="+mn-ea"/>
                <a:cs typeface="+mn-cs"/>
              </a:rPr>
              <a:t>The tab either displays configuration UI or refreshes or reloads the tabs content, depending on where the user started from.</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829184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implementing authentication in your Microsoft Teams tab, you must first configure your identity provider. In a scenario where Azure AD is the selected identity provider, you need to register a new Azure AD application and define the permissions, that the application needs. The user will be required to consent these permissions to the application when they first sign in to the application.</a:t>
            </a:r>
          </a:p>
          <a:p>
            <a:endParaRPr lang="en-US" dirty="0"/>
          </a:p>
          <a:p>
            <a:r>
              <a:rPr lang="en-US" dirty="0"/>
              <a:t>The Microsoft Teams JavaScript SDK contains an API to initiate the popup authentication process. The `</a:t>
            </a:r>
            <a:r>
              <a:rPr lang="en-US" dirty="0" err="1"/>
              <a:t>microsoftTeams.authentication.authenticate</a:t>
            </a:r>
            <a:r>
              <a:rPr lang="en-US" dirty="0"/>
              <a:t>()` method takes a single configuration object in as a parameter. This configuration object enables you to specify the URL of the page that initiates the authentication flow as well as the success and failure callback handlers when the process completes.</a:t>
            </a:r>
          </a:p>
          <a:p>
            <a:endParaRPr lang="en-US" dirty="0"/>
          </a:p>
          <a:p>
            <a:r>
              <a:rPr lang="en-US" dirty="0"/>
              <a:t>If the authentication process failed, that Microsoft Teams will report back two with the error. This includes two predefined predefined failure reasons specific to Microsoft Teams:</a:t>
            </a:r>
          </a:p>
          <a:p>
            <a:endParaRPr lang="en-US" dirty="0"/>
          </a:p>
          <a:p>
            <a:r>
              <a:rPr lang="en-US" dirty="0"/>
              <a:t>- The **</a:t>
            </a:r>
            <a:r>
              <a:rPr lang="en-US" dirty="0" err="1"/>
              <a:t>CancelledByUser</a:t>
            </a:r>
            <a:r>
              <a:rPr lang="en-US" dirty="0"/>
              <a:t>** reason indicates the user closed the popup before completing the authentication flow.</a:t>
            </a:r>
          </a:p>
          <a:p>
            <a:r>
              <a:rPr lang="en-US" dirty="0"/>
              <a:t>- The **</a:t>
            </a:r>
            <a:r>
              <a:rPr lang="en-US" dirty="0" err="1"/>
              <a:t>FailedToOpenWindow</a:t>
            </a:r>
            <a:r>
              <a:rPr lang="en-US" dirty="0"/>
              <a:t>** reason indicates Microsoft Teams was unable to open the popup window. When running Microsoft Teams in a browser, this error indicates that the window was blocked by the browser’s popup blocker. You are also free to provide your own authentication failure reasons.</a:t>
            </a:r>
          </a:p>
          <a:p>
            <a:endParaRPr lang="en-US" dirty="0"/>
          </a:p>
          <a:p>
            <a:r>
              <a:rPr lang="en-US" dirty="0"/>
              <a:t>If the authentication process succeeded, you can refresh or reload the page to show content relevant to the newly authenticated user or display the error reason.</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8262082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this authentication popup page a bit more. The primary goal of this popup page is to redirect the user to the configured identity provider to sign in. The popup is enabling you to avoid the limitation that many identity providers do not allow their sign-in forms to be loaded within an \&lt;iframe\&gt;.</a:t>
            </a:r>
          </a:p>
          <a:p>
            <a:endParaRPr lang="en-US" dirty="0"/>
          </a:p>
          <a:p>
            <a:r>
              <a:rPr lang="en-US" dirty="0"/>
              <a:t>This popup page can be handled in one of two ways. You can implement a server-side sign-in process by redirecting the user to the identity provider’s sign-in page using the HTTP 302 redirect response or you can use a client-side option. To implement the client-side option, use `the </a:t>
            </a:r>
            <a:r>
              <a:rPr lang="en-US" dirty="0" err="1"/>
              <a:t>window.location.assign</a:t>
            </a:r>
            <a:r>
              <a:rPr lang="en-US" dirty="0"/>
              <a:t>()` method to change the </a:t>
            </a:r>
            <a:r>
              <a:rPr lang="en-US" dirty="0" err="1"/>
              <a:t>url</a:t>
            </a:r>
            <a:r>
              <a:rPr lang="en-US" dirty="0"/>
              <a:t> of the current page to the identity provider’s sign-in page.</a:t>
            </a:r>
          </a:p>
          <a:p>
            <a:endParaRPr lang="en-US" dirty="0"/>
          </a:p>
          <a:p>
            <a:r>
              <a:rPr lang="en-US" dirty="0"/>
              <a:t>If your identity provider allows you to specify a login hint, such as Azure AD, you can provide that in the sign-in process by retrieving the user’s principal name from the current Microsoft Teams context.</a:t>
            </a:r>
          </a:p>
          <a:p>
            <a:endParaRPr lang="en-US" dirty="0"/>
          </a:p>
          <a:p>
            <a:r>
              <a:rPr lang="en-US" dirty="0"/>
              <a:t>The OAuth 2.0 implicit grant flow calls for a **state** parameter in the authentication request. This contains a string unique to the session you can use to prevent a cross-site request forgery (CSRF) attack. The state can be a random string that you'll check when receiving the authentication response from the identity provider. The recommended practice is to only accept the response from the identity provider if the provided state property contents match the value you submitted in the initial request. If the two state values to not match, you may be the target of a CSRF attack.</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687339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the authentication process, let’s look at the relevant code for each of the parts involved in the popup window pattern.</a:t>
            </a:r>
          </a:p>
          <a:p>
            <a:endParaRPr lang="en-US" dirty="0"/>
          </a:p>
          <a:p>
            <a:r>
              <a:rPr lang="en-US" dirty="0"/>
              <a:t>The code on this page is triggered by the user action, such as clicking on a button within the configuration tab or content page for a tab. It uses the Microsoft Teams JavaScript SDK to call the authenticate() method. This method sets the size of the popup window, the success, and failure callbacks and the initial URL for the popup page.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280495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authentication start page loaded within the popup has one job: to redirect the user to the chosen identity provider’s sign-in page.</a:t>
            </a:r>
          </a:p>
          <a:p>
            <a:endParaRPr lang="en-US" dirty="0"/>
          </a:p>
          <a:p>
            <a:r>
              <a:rPr lang="en-US" dirty="0"/>
              <a:t>This code uses the Azure Active Directory Authentication Library JavaScript (</a:t>
            </a:r>
            <a:r>
              <a:rPr lang="en-US" dirty="0" err="1"/>
              <a:t>ADAL.js</a:t>
            </a:r>
            <a:r>
              <a:rPr lang="en-US" dirty="0"/>
              <a:t>) to handle the process. You must specify the ID of the application as the `</a:t>
            </a:r>
            <a:r>
              <a:rPr lang="en-US" dirty="0" err="1"/>
              <a:t>clientID</a:t>
            </a:r>
            <a:r>
              <a:rPr lang="en-US" dirty="0"/>
              <a:t>` and the URL of the page Azure AD should redirect the user to after going through the sign-in process.</a:t>
            </a:r>
          </a:p>
          <a:p>
            <a:endParaRPr lang="en-US" dirty="0"/>
          </a:p>
          <a:p>
            <a:r>
              <a:rPr lang="en-US" dirty="0"/>
              <a:t>Notice the code that overrides the `</a:t>
            </a:r>
            <a:r>
              <a:rPr lang="en-US" dirty="0" err="1"/>
              <a:t>displayCall</a:t>
            </a:r>
            <a:r>
              <a:rPr lang="en-US" dirty="0"/>
              <a:t>()` method. This method is giving you a chance to change the URL the user is redirected to when the `login()` method is called. In this case, we are including the scope parameter on the request to ensure Azure AD includes an ID token that contains information about the newly authenticated user.</a:t>
            </a:r>
          </a:p>
          <a:p>
            <a:endParaRPr lang="en-US" dirty="0"/>
          </a:p>
          <a:p>
            <a:r>
              <a:rPr lang="en-US" dirty="0"/>
              <a:t>Finally, the `login()` method is called to start the authentication process. The `login()` method will redirect the user to the Azure AD authorization endpoint.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803540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user has completed the authentication process with Azure AD, regardless if they were successful or failed the authentication process, they are redirected back to the specified redirect URL.</a:t>
            </a:r>
          </a:p>
          <a:p>
            <a:endParaRPr lang="en-US" dirty="0"/>
          </a:p>
          <a:p>
            <a:r>
              <a:rPr lang="en-US" dirty="0"/>
              <a:t>This code uses the </a:t>
            </a:r>
            <a:r>
              <a:rPr lang="en-US" dirty="0" err="1"/>
              <a:t>ADAL.js</a:t>
            </a:r>
            <a:r>
              <a:rPr lang="en-US" dirty="0"/>
              <a:t> library to check if the user successfully signed in by trying to retrieve the current user by calling the `</a:t>
            </a:r>
            <a:r>
              <a:rPr lang="en-US" dirty="0" err="1"/>
              <a:t>authContext.getCachedUser</a:t>
            </a:r>
            <a:r>
              <a:rPr lang="en-US" dirty="0"/>
              <a:t>()` method. If so, it then requests an OAuth 2.0 access token from the Azure AD for the specified resource. In this case, the code is requesting an access token for the Microsoft Graph.</a:t>
            </a:r>
          </a:p>
          <a:p>
            <a:endParaRPr lang="en-US" dirty="0"/>
          </a:p>
          <a:p>
            <a:r>
              <a:rPr lang="en-US" dirty="0"/>
              <a:t>If a token is received, notify Microsoft Teams of a successful authentication flow and return the access token by calling the `</a:t>
            </a:r>
            <a:r>
              <a:rPr lang="en-US" dirty="0" err="1"/>
              <a:t>notifySuccess</a:t>
            </a:r>
            <a:r>
              <a:rPr lang="en-US" dirty="0"/>
              <a:t>()` method. If a token was not received, notify the tab by calling `</a:t>
            </a:r>
            <a:r>
              <a:rPr lang="en-US" dirty="0" err="1"/>
              <a:t>notifyFailure</a:t>
            </a:r>
            <a:r>
              <a:rPr lang="en-US" dirty="0"/>
              <a:t>()` with the specified error.</a:t>
            </a:r>
          </a:p>
          <a:p>
            <a:endParaRPr lang="en-US" dirty="0"/>
          </a:p>
          <a:p>
            <a:r>
              <a:rPr lang="en-US" dirty="0"/>
              <a:t>Calling either of these methods will trigger Microsoft Teams to close the popup window and execute your previously defined callback functions.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9/26/19 9:22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5969066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2.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4.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105587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a:blip r:embed="rId2"/>
          <a:stretch>
            <a:fillRect/>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972219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8828907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7667456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76925075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27445545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7891089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69739735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5396599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56941179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84473961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022593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91799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4972508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256288972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5637281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2541625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39827156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821118101"/>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10848388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67439489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2247936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0442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5196352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image" Target="../media/image1.emf"/><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theme" Target="../theme/theme2.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4236697683"/>
      </p:ext>
    </p:extLst>
  </p:cSld>
  <p:clrMap bg1="lt1" tx1="dk1" bg2="lt2" tx2="dk2" accent1="accent1" accent2="accent2" accent3="accent3" accent4="accent4" accent5="accent5" accent6="accent6" hlink="hlink" folHlink="folHlink"/>
  <p:sldLayoutIdLst>
    <p:sldLayoutId id="2147484553" r:id="rId1"/>
    <p:sldLayoutId id="2147484554"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5" r:id="rId13"/>
    <p:sldLayoutId id="2147484566" r:id="rId14"/>
    <p:sldLayoutId id="2147484567" r:id="rId15"/>
    <p:sldLayoutId id="2147484568" r:id="rId16"/>
    <p:sldLayoutId id="2147484569" r:id="rId17"/>
    <p:sldLayoutId id="2147484570" r:id="rId18"/>
    <p:sldLayoutId id="2147484571" r:id="rId19"/>
    <p:sldLayoutId id="2147484572" r:id="rId20"/>
    <p:sldLayoutId id="2147484573" r:id="rId21"/>
    <p:sldLayoutId id="2147484574" r:id="rId22"/>
    <p:sldLayoutId id="2147484575" r:id="rId23"/>
    <p:sldLayoutId id="2147484576" r:id="rId24"/>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8" y="2366468"/>
            <a:ext cx="6924490" cy="1828800"/>
          </a:xfrm>
        </p:spPr>
        <p:txBody>
          <a:bodyPr/>
          <a:lstStyle/>
          <a:p>
            <a:r>
              <a:rPr lang="en-US" dirty="0"/>
              <a:t>Create Embedded </a:t>
            </a:r>
            <a:br>
              <a:rPr lang="en-US" dirty="0"/>
            </a:br>
            <a:r>
              <a:rPr lang="en-US" dirty="0"/>
              <a:t>Web Experiences </a:t>
            </a:r>
            <a:br>
              <a:rPr lang="en-US" dirty="0"/>
            </a:br>
            <a:r>
              <a:rPr lang="en-US" dirty="0"/>
              <a:t>with Tabs for</a:t>
            </a:r>
            <a:br>
              <a:rPr lang="en-US" dirty="0"/>
            </a:br>
            <a:r>
              <a:rPr lang="en-US" dirty="0"/>
              <a:t>Microsoft Teams</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72032" y="4160911"/>
            <a:ext cx="8527440" cy="730183"/>
          </a:xfrm>
        </p:spPr>
        <p:txBody>
          <a:bodyPr/>
          <a:lstStyle/>
          <a:p>
            <a:endParaRPr lang="en-US" dirty="0"/>
          </a:p>
        </p:txBody>
      </p:sp>
    </p:spTree>
    <p:extLst>
      <p:ext uri="{BB962C8B-B14F-4D97-AF65-F5344CB8AC3E}">
        <p14:creationId xmlns:p14="http://schemas.microsoft.com/office/powerpoint/2010/main" val="101689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D9735-A202-604A-B659-DD13B7B8D3BC}"/>
              </a:ext>
            </a:extLst>
          </p:cNvPr>
          <p:cNvSpPr>
            <a:spLocks noGrp="1"/>
          </p:cNvSpPr>
          <p:nvPr>
            <p:ph type="title"/>
          </p:nvPr>
        </p:nvSpPr>
        <p:spPr/>
        <p:txBody>
          <a:bodyPr/>
          <a:lstStyle/>
          <a:p>
            <a:r>
              <a:rPr lang="en-US" dirty="0"/>
              <a:t>Silent Authentication &amp; SSO</a:t>
            </a:r>
          </a:p>
        </p:txBody>
      </p:sp>
      <p:sp>
        <p:nvSpPr>
          <p:cNvPr id="3" name="Text Placeholder 2">
            <a:extLst>
              <a:ext uri="{FF2B5EF4-FFF2-40B4-BE49-F238E27FC236}">
                <a16:creationId xmlns:a16="http://schemas.microsoft.com/office/drawing/2014/main" id="{A838F558-D705-1348-88EA-EEC18B0D17A9}"/>
              </a:ext>
            </a:extLst>
          </p:cNvPr>
          <p:cNvSpPr>
            <a:spLocks noGrp="1"/>
          </p:cNvSpPr>
          <p:nvPr>
            <p:ph type="body" sz="quarter" idx="10"/>
          </p:nvPr>
        </p:nvSpPr>
        <p:spPr>
          <a:xfrm>
            <a:off x="465138" y="1919804"/>
            <a:ext cx="11533187" cy="4739759"/>
          </a:xfrm>
        </p:spPr>
        <p:txBody>
          <a:bodyPr/>
          <a:lstStyle/>
          <a:p>
            <a:r>
              <a:rPr lang="en-US" dirty="0"/>
              <a:t>Silent authentication in Azure AD is a simplified form of single sign-on (SSO)</a:t>
            </a:r>
          </a:p>
          <a:p>
            <a:r>
              <a:rPr lang="en-US" dirty="0"/>
              <a:t>	</a:t>
            </a:r>
          </a:p>
          <a:p>
            <a:r>
              <a:rPr lang="en-US" dirty="0"/>
              <a:t>	Goal: minimize number of times a user needs to enter login credentials</a:t>
            </a:r>
          </a:p>
          <a:p>
            <a:endParaRPr lang="en-US" dirty="0"/>
          </a:p>
          <a:p>
            <a:r>
              <a:rPr lang="en-US" dirty="0"/>
              <a:t>Use </a:t>
            </a:r>
            <a:r>
              <a:rPr lang="en-US" dirty="0" err="1"/>
              <a:t>ADAL.js</a:t>
            </a:r>
            <a:r>
              <a:rPr lang="en-US" dirty="0"/>
              <a:t> to keep authentication client-side &amp; obtain access token silently</a:t>
            </a:r>
          </a:p>
          <a:p>
            <a:endParaRPr lang="en-US" dirty="0"/>
          </a:p>
          <a:p>
            <a:r>
              <a:rPr lang="en-US" dirty="0" err="1"/>
              <a:t>ADAL.js</a:t>
            </a:r>
            <a:r>
              <a:rPr lang="en-US" dirty="0"/>
              <a:t> uses a hidden IFRAME to implement the OAuth2 implicit grant flow</a:t>
            </a:r>
          </a:p>
          <a:p>
            <a:r>
              <a:rPr lang="en-US" dirty="0"/>
              <a:t>	</a:t>
            </a:r>
          </a:p>
          <a:p>
            <a:r>
              <a:rPr lang="en-US" dirty="0"/>
              <a:t>	Specifies no never prompt user (using </a:t>
            </a:r>
            <a:r>
              <a:rPr lang="en-US" dirty="0">
                <a:latin typeface="Courier New" panose="02070309020205020404" pitchFamily="49" charset="0"/>
                <a:cs typeface="Courier New" panose="02070309020205020404" pitchFamily="49" charset="0"/>
              </a:rPr>
              <a:t>prompt=none</a:t>
            </a:r>
            <a:r>
              <a:rPr lang="en-US" dirty="0"/>
              <a:t>)</a:t>
            </a:r>
          </a:p>
          <a:p>
            <a:endParaRPr lang="en-US" dirty="0"/>
          </a:p>
          <a:p>
            <a:r>
              <a:rPr lang="en-US" dirty="0"/>
              <a:t>If user interaction required, Azure AD returns an error that can be handled via </a:t>
            </a:r>
            <a:r>
              <a:rPr lang="en-US" dirty="0" err="1"/>
              <a:t>ADAL.js</a:t>
            </a:r>
            <a:endParaRPr lang="en-US" dirty="0"/>
          </a:p>
          <a:p>
            <a:r>
              <a:rPr lang="en-US" dirty="0"/>
              <a:t>	</a:t>
            </a:r>
          </a:p>
          <a:p>
            <a:r>
              <a:rPr lang="en-US" dirty="0"/>
              <a:t>	In these scenarios, your app would initiate an interactive login </a:t>
            </a:r>
          </a:p>
        </p:txBody>
      </p:sp>
    </p:spTree>
    <p:extLst>
      <p:ext uri="{BB962C8B-B14F-4D97-AF65-F5344CB8AC3E}">
        <p14:creationId xmlns:p14="http://schemas.microsoft.com/office/powerpoint/2010/main" val="368708370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960438"/>
            <a:ext cx="3298789" cy="917575"/>
          </a:xfrm>
        </p:spPr>
        <p:txBody>
          <a:bodyPr/>
          <a:lstStyle/>
          <a:p>
            <a:r>
              <a:rPr lang="en-US" sz="2800" dirty="0"/>
              <a:t>Overview</a:t>
            </a:r>
          </a:p>
        </p:txBody>
      </p:sp>
      <p:sp>
        <p:nvSpPr>
          <p:cNvPr id="5" name="Text Placeholder 4"/>
          <p:cNvSpPr>
            <a:spLocks noGrp="1"/>
          </p:cNvSpPr>
          <p:nvPr>
            <p:ph type="body" sz="quarter" idx="10"/>
          </p:nvPr>
        </p:nvSpPr>
        <p:spPr>
          <a:xfrm>
            <a:off x="465137" y="2574721"/>
            <a:ext cx="5097463" cy="3862387"/>
          </a:xfrm>
        </p:spPr>
        <p:txBody>
          <a:bodyPr/>
          <a:lstStyle/>
          <a:p>
            <a:pPr>
              <a:spcBef>
                <a:spcPts val="1200"/>
              </a:spcBef>
            </a:pPr>
            <a:r>
              <a:rPr lang="en-US" sz="2000" dirty="0"/>
              <a:t>Authentication &amp; Microsoft Teams Tabs</a:t>
            </a:r>
          </a:p>
          <a:p>
            <a:pPr>
              <a:spcBef>
                <a:spcPts val="1200"/>
              </a:spcBef>
            </a:pPr>
            <a:endParaRPr lang="en-US" sz="2000" dirty="0"/>
          </a:p>
          <a:p>
            <a:pPr>
              <a:spcBef>
                <a:spcPts val="1200"/>
              </a:spcBef>
            </a:pPr>
            <a:r>
              <a:rPr lang="en-US" sz="2000" dirty="0"/>
              <a:t>OAuth 2.0 implicit grant flow</a:t>
            </a:r>
          </a:p>
          <a:p>
            <a:pPr>
              <a:spcBef>
                <a:spcPts val="1200"/>
              </a:spcBef>
            </a:pPr>
            <a:endParaRPr lang="en-US" sz="2000" dirty="0"/>
          </a:p>
          <a:p>
            <a:pPr>
              <a:spcBef>
                <a:spcPts val="1200"/>
              </a:spcBef>
            </a:pPr>
            <a:r>
              <a:rPr lang="en-US" sz="2000" dirty="0"/>
              <a:t>Interactive authentication via popup</a:t>
            </a:r>
          </a:p>
          <a:p>
            <a:pPr>
              <a:spcBef>
                <a:spcPts val="1200"/>
              </a:spcBef>
            </a:pPr>
            <a:endParaRPr lang="en-US" sz="2000" dirty="0"/>
          </a:p>
          <a:p>
            <a:pPr>
              <a:spcBef>
                <a:spcPts val="1200"/>
              </a:spcBef>
            </a:pPr>
            <a:r>
              <a:rPr lang="en-US" sz="2000" dirty="0"/>
              <a:t>Silent authentication &amp; SSO</a:t>
            </a:r>
          </a:p>
        </p:txBody>
      </p:sp>
      <p:pic>
        <p:nvPicPr>
          <p:cNvPr id="6" name="Picture 5" descr="A person sitting at a table using a computer&#10;&#10;Description generated with very high confidence">
            <a:extLst>
              <a:ext uri="{FF2B5EF4-FFF2-40B4-BE49-F238E27FC236}">
                <a16:creationId xmlns:a16="http://schemas.microsoft.com/office/drawing/2014/main" id="{30367F61-06EB-468E-A286-8CF474339EEC}"/>
              </a:ext>
            </a:extLst>
          </p:cNvPr>
          <p:cNvPicPr>
            <a:picLocks noChangeAspect="1"/>
          </p:cNvPicPr>
          <p:nvPr/>
        </p:nvPicPr>
        <p:blipFill rotWithShape="1">
          <a:blip r:embed="rId3"/>
          <a:srcRect l="28999" r="11517"/>
          <a:stretch/>
        </p:blipFill>
        <p:spPr>
          <a:xfrm>
            <a:off x="6193971" y="0"/>
            <a:ext cx="6242504" cy="6994525"/>
          </a:xfrm>
          <a:prstGeom prst="rect">
            <a:avLst/>
          </a:prstGeom>
        </p:spPr>
      </p:pic>
    </p:spTree>
    <p:extLst>
      <p:ext uri="{BB962C8B-B14F-4D97-AF65-F5344CB8AC3E}">
        <p14:creationId xmlns:p14="http://schemas.microsoft.com/office/powerpoint/2010/main" val="3970773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9B175C-D8D1-D04B-AB78-0F9DD42714A0}"/>
              </a:ext>
            </a:extLst>
          </p:cNvPr>
          <p:cNvSpPr>
            <a:spLocks noGrp="1"/>
          </p:cNvSpPr>
          <p:nvPr>
            <p:ph type="title"/>
          </p:nvPr>
        </p:nvSpPr>
        <p:spPr/>
        <p:txBody>
          <a:bodyPr/>
          <a:lstStyle/>
          <a:p>
            <a:r>
              <a:rPr lang="en-US" dirty="0"/>
              <a:t>Authentication &amp; Microsoft Teams tabs</a:t>
            </a:r>
          </a:p>
        </p:txBody>
      </p:sp>
      <p:sp>
        <p:nvSpPr>
          <p:cNvPr id="6" name="Text Placeholder 5">
            <a:extLst>
              <a:ext uri="{FF2B5EF4-FFF2-40B4-BE49-F238E27FC236}">
                <a16:creationId xmlns:a16="http://schemas.microsoft.com/office/drawing/2014/main" id="{DBFF3A49-A4D7-9F42-9224-8320B4F78809}"/>
              </a:ext>
            </a:extLst>
          </p:cNvPr>
          <p:cNvSpPr>
            <a:spLocks noGrp="1"/>
          </p:cNvSpPr>
          <p:nvPr>
            <p:ph type="body" sz="quarter" idx="10"/>
          </p:nvPr>
        </p:nvSpPr>
        <p:spPr>
          <a:xfrm>
            <a:off x="465138" y="1919804"/>
            <a:ext cx="11533187" cy="4308872"/>
          </a:xfrm>
        </p:spPr>
        <p:txBody>
          <a:bodyPr/>
          <a:lstStyle/>
          <a:p>
            <a:r>
              <a:rPr lang="en-US" dirty="0"/>
              <a:t>Tabs, and the underlying web app, implement authentication if the app requires it</a:t>
            </a:r>
          </a:p>
          <a:p>
            <a:endParaRPr lang="en-US" dirty="0"/>
          </a:p>
          <a:p>
            <a:r>
              <a:rPr lang="en-US" dirty="0"/>
              <a:t>Tabs can use OAuth 2.0 implicit grant flow</a:t>
            </a:r>
          </a:p>
          <a:p>
            <a:endParaRPr lang="en-US" dirty="0"/>
          </a:p>
          <a:p>
            <a:r>
              <a:rPr lang="en-US" dirty="0"/>
              <a:t>Microsoft Teams provides context hints, but should only be used as hints &amp; not proof of identity</a:t>
            </a:r>
          </a:p>
          <a:p>
            <a:endParaRPr lang="en-US" dirty="0"/>
          </a:p>
          <a:p>
            <a:r>
              <a:rPr lang="en-US" dirty="0"/>
              <a:t>Auth flow should be triggered by user action</a:t>
            </a:r>
          </a:p>
          <a:p>
            <a:endParaRPr lang="en-US" dirty="0"/>
          </a:p>
          <a:p>
            <a:r>
              <a:rPr lang="en-US" dirty="0"/>
              <a:t>	DO NOT open popups automatically for authentication – likely to trigger browser popup </a:t>
            </a:r>
            <a:br>
              <a:rPr lang="en-US" dirty="0"/>
            </a:br>
            <a:r>
              <a:rPr lang="en-US" dirty="0"/>
              <a:t>	blockers &amp; confuse the user</a:t>
            </a:r>
          </a:p>
          <a:p>
            <a:endParaRPr lang="en-US" dirty="0"/>
          </a:p>
          <a:p>
            <a:r>
              <a:rPr lang="en-US" dirty="0"/>
              <a:t>	DO add a button in the configuration / content page that initiates the authentication process</a:t>
            </a:r>
          </a:p>
        </p:txBody>
      </p:sp>
    </p:spTree>
    <p:extLst>
      <p:ext uri="{BB962C8B-B14F-4D97-AF65-F5344CB8AC3E}">
        <p14:creationId xmlns:p14="http://schemas.microsoft.com/office/powerpoint/2010/main" val="352735865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E03FD4-D36B-FD41-84FF-3B10368AB2FD}"/>
              </a:ext>
            </a:extLst>
          </p:cNvPr>
          <p:cNvSpPr>
            <a:spLocks noGrp="1"/>
          </p:cNvSpPr>
          <p:nvPr>
            <p:ph type="title"/>
          </p:nvPr>
        </p:nvSpPr>
        <p:spPr/>
        <p:txBody>
          <a:bodyPr/>
          <a:lstStyle/>
          <a:p>
            <a:r>
              <a:rPr lang="en-US" dirty="0"/>
              <a:t>OAuth 2.0 Implicit Grant Flow &amp; Microsoft Teams tabs</a:t>
            </a:r>
          </a:p>
        </p:txBody>
      </p:sp>
      <p:pic>
        <p:nvPicPr>
          <p:cNvPr id="4" name="Picture 3">
            <a:extLst>
              <a:ext uri="{FF2B5EF4-FFF2-40B4-BE49-F238E27FC236}">
                <a16:creationId xmlns:a16="http://schemas.microsoft.com/office/drawing/2014/main" id="{B7146BB2-9FDF-5444-A5E3-3E66B9D86800}"/>
              </a:ext>
            </a:extLst>
          </p:cNvPr>
          <p:cNvPicPr>
            <a:picLocks noChangeAspect="1"/>
          </p:cNvPicPr>
          <p:nvPr/>
        </p:nvPicPr>
        <p:blipFill>
          <a:blip r:embed="rId3"/>
          <a:stretch>
            <a:fillRect/>
          </a:stretch>
        </p:blipFill>
        <p:spPr>
          <a:xfrm>
            <a:off x="3462591" y="1219328"/>
            <a:ext cx="5511292" cy="5528696"/>
          </a:xfrm>
          <a:prstGeom prst="rect">
            <a:avLst/>
          </a:prstGeom>
        </p:spPr>
      </p:pic>
    </p:spTree>
    <p:extLst>
      <p:ext uri="{BB962C8B-B14F-4D97-AF65-F5344CB8AC3E}">
        <p14:creationId xmlns:p14="http://schemas.microsoft.com/office/powerpoint/2010/main" val="3548528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C7AEF-ED54-0942-BC6C-10850F4EBFC0}"/>
              </a:ext>
            </a:extLst>
          </p:cNvPr>
          <p:cNvSpPr>
            <a:spLocks noGrp="1"/>
          </p:cNvSpPr>
          <p:nvPr>
            <p:ph type="title"/>
          </p:nvPr>
        </p:nvSpPr>
        <p:spPr/>
        <p:txBody>
          <a:bodyPr/>
          <a:lstStyle/>
          <a:p>
            <a:r>
              <a:rPr lang="en-US" dirty="0"/>
              <a:t>Authentication popup page flow</a:t>
            </a:r>
          </a:p>
        </p:txBody>
      </p:sp>
      <p:sp>
        <p:nvSpPr>
          <p:cNvPr id="3" name="Text Placeholder 2">
            <a:extLst>
              <a:ext uri="{FF2B5EF4-FFF2-40B4-BE49-F238E27FC236}">
                <a16:creationId xmlns:a16="http://schemas.microsoft.com/office/drawing/2014/main" id="{75B85A3E-4FAD-4047-B823-57E089EFC7DF}"/>
              </a:ext>
            </a:extLst>
          </p:cNvPr>
          <p:cNvSpPr>
            <a:spLocks noGrp="1"/>
          </p:cNvSpPr>
          <p:nvPr>
            <p:ph type="body" sz="quarter" idx="10"/>
          </p:nvPr>
        </p:nvSpPr>
        <p:spPr>
          <a:xfrm>
            <a:off x="465138" y="1919804"/>
            <a:ext cx="11533187" cy="4370427"/>
          </a:xfrm>
        </p:spPr>
        <p:txBody>
          <a:bodyPr/>
          <a:lstStyle/>
          <a:p>
            <a:r>
              <a:rPr lang="en-US" dirty="0"/>
              <a:t>Tells Microsoft Teams starting the authentication process</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microsoftTeams.authentication.authenticate</a:t>
            </a:r>
            <a:r>
              <a:rPr lang="en-US" dirty="0">
                <a:latin typeface="Courier New" panose="02070309020205020404" pitchFamily="49" charset="0"/>
                <a:cs typeface="Courier New" panose="02070309020205020404" pitchFamily="49" charset="0"/>
              </a:rPr>
              <a:t>({options})</a:t>
            </a:r>
          </a:p>
          <a:p>
            <a:endParaRPr lang="en-US" dirty="0"/>
          </a:p>
          <a:p>
            <a:r>
              <a:rPr lang="en-US" dirty="0"/>
              <a:t>Opens a popup that redirects to your identity provider &amp; specifies the redirect URL</a:t>
            </a:r>
          </a:p>
          <a:p>
            <a:endParaRPr lang="en-US" dirty="0"/>
          </a:p>
          <a:p>
            <a:r>
              <a:rPr lang="en-US" dirty="0"/>
              <a:t>Page specified in redirect URL inspects response for authentication success / failure</a:t>
            </a:r>
          </a:p>
          <a:p>
            <a:endParaRPr lang="en-US" dirty="0"/>
          </a:p>
          <a:p>
            <a:r>
              <a:rPr lang="en-US" dirty="0"/>
              <a:t>Notify Microsoft Teams of a successful or failed authentication</a:t>
            </a:r>
          </a:p>
          <a:p>
            <a:endParaRPr lang="en-US" dirty="0"/>
          </a:p>
          <a:p>
            <a:r>
              <a:rPr lang="en-US" dirty="0"/>
              <a:t>Predefined authentication failure reasons:</a:t>
            </a:r>
          </a:p>
          <a:p>
            <a:r>
              <a:rPr lang="en-US" dirty="0"/>
              <a:t>	</a:t>
            </a:r>
            <a:r>
              <a:rPr lang="en-US" b="1" dirty="0" err="1"/>
              <a:t>CancelledByUser</a:t>
            </a:r>
            <a:r>
              <a:rPr lang="en-US" dirty="0"/>
              <a:t>: popup closed before completing the authentication flow</a:t>
            </a:r>
          </a:p>
          <a:p>
            <a:r>
              <a:rPr lang="en-US" dirty="0"/>
              <a:t>	</a:t>
            </a:r>
            <a:r>
              <a:rPr lang="en-US" b="1" dirty="0" err="1"/>
              <a:t>FailedToOpenWindow</a:t>
            </a:r>
            <a:r>
              <a:rPr lang="en-US" dirty="0"/>
              <a:t>: popup couldn’t be opened</a:t>
            </a:r>
          </a:p>
        </p:txBody>
      </p:sp>
    </p:spTree>
    <p:extLst>
      <p:ext uri="{BB962C8B-B14F-4D97-AF65-F5344CB8AC3E}">
        <p14:creationId xmlns:p14="http://schemas.microsoft.com/office/powerpoint/2010/main" val="213570931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79372-E979-894A-85D5-9AE13929236A}"/>
              </a:ext>
            </a:extLst>
          </p:cNvPr>
          <p:cNvSpPr>
            <a:spLocks noGrp="1"/>
          </p:cNvSpPr>
          <p:nvPr>
            <p:ph type="title"/>
          </p:nvPr>
        </p:nvSpPr>
        <p:spPr/>
        <p:txBody>
          <a:bodyPr/>
          <a:lstStyle/>
          <a:p>
            <a:r>
              <a:rPr lang="en-US" dirty="0"/>
              <a:t>Authentication popup page requirements</a:t>
            </a:r>
          </a:p>
        </p:txBody>
      </p:sp>
      <p:sp>
        <p:nvSpPr>
          <p:cNvPr id="3" name="Text Placeholder 2">
            <a:extLst>
              <a:ext uri="{FF2B5EF4-FFF2-40B4-BE49-F238E27FC236}">
                <a16:creationId xmlns:a16="http://schemas.microsoft.com/office/drawing/2014/main" id="{369344E2-68AD-1548-8EDD-FB36236EADD1}"/>
              </a:ext>
            </a:extLst>
          </p:cNvPr>
          <p:cNvSpPr>
            <a:spLocks noGrp="1"/>
          </p:cNvSpPr>
          <p:nvPr>
            <p:ph type="body" sz="quarter" idx="10"/>
          </p:nvPr>
        </p:nvSpPr>
        <p:spPr>
          <a:xfrm>
            <a:off x="465138" y="1919804"/>
            <a:ext cx="11533187" cy="4370427"/>
          </a:xfrm>
        </p:spPr>
        <p:txBody>
          <a:bodyPr/>
          <a:lstStyle/>
          <a:p>
            <a:r>
              <a:rPr lang="en-US" dirty="0"/>
              <a:t>Primary goal of page: redirect user to your configured identity provider for user to sign in</a:t>
            </a:r>
          </a:p>
          <a:p>
            <a:endParaRPr lang="en-US" dirty="0"/>
          </a:p>
          <a:p>
            <a:r>
              <a:rPr lang="en-US" dirty="0"/>
              <a:t>Redirection can also be done via:</a:t>
            </a:r>
          </a:p>
          <a:p>
            <a:r>
              <a:rPr lang="en-US" dirty="0"/>
              <a:t>	Server-side: HTTP 302</a:t>
            </a:r>
          </a:p>
          <a:p>
            <a:r>
              <a:rPr lang="en-US" dirty="0"/>
              <a:t>	Client-side: </a:t>
            </a:r>
            <a:r>
              <a:rPr lang="en-US" dirty="0" err="1">
                <a:latin typeface="Courier New" panose="02070309020205020404" pitchFamily="49" charset="0"/>
                <a:cs typeface="Courier New" panose="02070309020205020404" pitchFamily="49" charset="0"/>
              </a:rPr>
              <a:t>window.location.assign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authEndpoint</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cs typeface="Courier New" panose="02070309020205020404" pitchFamily="49" charset="0"/>
              </a:rPr>
              <a:t>Consider using the tab’s context to provide a login hint to the identity provider</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msTeamsContext.userPrincipalName</a:t>
            </a:r>
            <a:endParaRPr lang="en-US" dirty="0">
              <a:latin typeface="Courier New" panose="02070309020205020404" pitchFamily="49" charset="0"/>
              <a:cs typeface="Courier New" panose="02070309020205020404" pitchFamily="49" charset="0"/>
            </a:endParaRPr>
          </a:p>
          <a:p>
            <a:endParaRPr lang="en-US" dirty="0">
              <a:cs typeface="Courier New" panose="02070309020205020404" pitchFamily="49" charset="0"/>
            </a:endParaRPr>
          </a:p>
          <a:p>
            <a:r>
              <a:rPr lang="en-US" dirty="0">
                <a:cs typeface="Courier New" panose="02070309020205020404" pitchFamily="49" charset="0"/>
              </a:rPr>
              <a:t>Consider including the </a:t>
            </a:r>
            <a:r>
              <a:rPr lang="en-US" dirty="0">
                <a:latin typeface="Courier New" panose="02070309020205020404" pitchFamily="49" charset="0"/>
                <a:cs typeface="Courier New" panose="02070309020205020404" pitchFamily="49" charset="0"/>
              </a:rPr>
              <a:t>state</a:t>
            </a:r>
            <a:r>
              <a:rPr lang="en-US" dirty="0">
                <a:cs typeface="Courier New" panose="02070309020205020404" pitchFamily="49" charset="0"/>
              </a:rPr>
              <a:t> property option</a:t>
            </a:r>
          </a:p>
          <a:p>
            <a:r>
              <a:rPr lang="en-US" dirty="0">
                <a:cs typeface="Courier New" panose="02070309020205020404" pitchFamily="49" charset="0"/>
              </a:rPr>
              <a:t>	Ensure malicious user is not involved in the authentication flow</a:t>
            </a:r>
          </a:p>
          <a:p>
            <a:r>
              <a:rPr lang="en-US" dirty="0">
                <a:cs typeface="Courier New" panose="02070309020205020404" pitchFamily="49" charset="0"/>
              </a:rPr>
              <a:t>	Used to prevent CSRF attacks</a:t>
            </a:r>
          </a:p>
        </p:txBody>
      </p:sp>
    </p:spTree>
    <p:extLst>
      <p:ext uri="{BB962C8B-B14F-4D97-AF65-F5344CB8AC3E}">
        <p14:creationId xmlns:p14="http://schemas.microsoft.com/office/powerpoint/2010/main" val="24858991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52165-70F6-5243-90C3-6439C708CEAE}"/>
              </a:ext>
            </a:extLst>
          </p:cNvPr>
          <p:cNvSpPr>
            <a:spLocks noGrp="1"/>
          </p:cNvSpPr>
          <p:nvPr>
            <p:ph type="title"/>
          </p:nvPr>
        </p:nvSpPr>
        <p:spPr/>
        <p:txBody>
          <a:bodyPr/>
          <a:lstStyle/>
          <a:p>
            <a:r>
              <a:rPr lang="en-US" dirty="0"/>
              <a:t>Authentication flow example: trigger popup from user action</a:t>
            </a:r>
          </a:p>
        </p:txBody>
      </p:sp>
      <p:sp>
        <p:nvSpPr>
          <p:cNvPr id="3" name="Text Placeholder 2">
            <a:extLst>
              <a:ext uri="{FF2B5EF4-FFF2-40B4-BE49-F238E27FC236}">
                <a16:creationId xmlns:a16="http://schemas.microsoft.com/office/drawing/2014/main" id="{9F0B15E7-4FEF-164E-AE07-AA00BB4F864C}"/>
              </a:ext>
            </a:extLst>
          </p:cNvPr>
          <p:cNvSpPr>
            <a:spLocks noGrp="1"/>
          </p:cNvSpPr>
          <p:nvPr>
            <p:ph type="body" sz="quarter" idx="10"/>
          </p:nvPr>
        </p:nvSpPr>
        <p:spPr>
          <a:xfrm>
            <a:off x="465138" y="1919804"/>
            <a:ext cx="11533187" cy="5109091"/>
          </a:xfrm>
        </p:spPr>
        <p:txBody>
          <a:bodyPr/>
          <a:lstStyle/>
          <a:p>
            <a:r>
              <a:rPr lang="en-US" sz="1800" dirty="0">
                <a:latin typeface="Courier New" panose="02070309020205020404" pitchFamily="49" charset="0"/>
                <a:cs typeface="Courier New" panose="02070309020205020404" pitchFamily="49" charset="0"/>
              </a:rPr>
              <a:t>private async </a:t>
            </a:r>
            <a:r>
              <a:rPr lang="en-US" sz="1800" dirty="0" err="1">
                <a:latin typeface="Courier New" panose="02070309020205020404" pitchFamily="49" charset="0"/>
                <a:cs typeface="Courier New" panose="02070309020205020404" pitchFamily="49" charset="0"/>
              </a:rPr>
              <a:t>getAccessToken</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promptConsent</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boolean</a:t>
            </a:r>
            <a:r>
              <a:rPr lang="en-US" sz="1800" dirty="0">
                <a:latin typeface="Courier New" panose="02070309020205020404" pitchFamily="49" charset="0"/>
                <a:cs typeface="Courier New" panose="02070309020205020404" pitchFamily="49" charset="0"/>
              </a:rPr>
              <a:t> = false): Promise&lt;string&gt; {</a:t>
            </a:r>
          </a:p>
          <a:p>
            <a:r>
              <a:rPr lang="en-US" sz="1800" dirty="0">
                <a:latin typeface="Courier New" panose="02070309020205020404" pitchFamily="49" charset="0"/>
                <a:cs typeface="Courier New" panose="02070309020205020404" pitchFamily="49" charset="0"/>
              </a:rPr>
              <a:t>  return new Promise&lt;string&gt;((resolve, reject) =&gt; {</a:t>
            </a:r>
          </a:p>
          <a:p>
            <a:r>
              <a:rPr lang="en-US" sz="1800" dirty="0">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microsoftTeams.authentication.authenticate</a:t>
            </a:r>
            <a:r>
              <a:rPr lang="en-US" sz="1800" dirty="0">
                <a:latin typeface="Courier New" panose="02070309020205020404" pitchFamily="49" charset="0"/>
                <a:cs typeface="Courier New" panose="02070309020205020404" pitchFamily="49" charset="0"/>
              </a:rPr>
              <a:t>({</a:t>
            </a:r>
          </a:p>
          <a:p>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url</a:t>
            </a:r>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window.location.origin</a:t>
            </a:r>
            <a:r>
              <a:rPr lang="en-US" sz="1800" b="1" dirty="0">
                <a:latin typeface="Courier New" panose="02070309020205020404" pitchFamily="49" charset="0"/>
                <a:cs typeface="Courier New" panose="02070309020205020404" pitchFamily="49" charset="0"/>
              </a:rPr>
              <a:t> + "/auth-</a:t>
            </a:r>
            <a:r>
              <a:rPr lang="en-US" sz="1800" b="1" dirty="0" err="1">
                <a:latin typeface="Courier New" panose="02070309020205020404" pitchFamily="49" charset="0"/>
                <a:cs typeface="Courier New" panose="02070309020205020404" pitchFamily="49" charset="0"/>
              </a:rPr>
              <a:t>start.html</a:t>
            </a:r>
            <a:r>
              <a:rPr lang="en-US" sz="1800" b="1" dirty="0">
                <a:latin typeface="Courier New" panose="02070309020205020404" pitchFamily="49" charset="0"/>
                <a:cs typeface="Courier New" panose="02070309020205020404" pitchFamily="49" charset="0"/>
              </a:rPr>
              <a:t>"</a:t>
            </a:r>
            <a:r>
              <a:rPr lang="en-US" sz="1800" dirty="0">
                <a:latin typeface="Courier New" panose="02070309020205020404" pitchFamily="49" charset="0"/>
                <a:cs typeface="Courier New" panose="02070309020205020404" pitchFamily="49" charset="0"/>
              </a:rPr>
              <a:t>,</a:t>
            </a:r>
          </a:p>
          <a:p>
            <a:r>
              <a:rPr lang="en-US" sz="1800" dirty="0">
                <a:latin typeface="Courier New" panose="02070309020205020404" pitchFamily="49" charset="0"/>
                <a:cs typeface="Courier New" panose="02070309020205020404" pitchFamily="49" charset="0"/>
              </a:rPr>
              <a:t>      width: 600, height: 535,</a:t>
            </a:r>
          </a:p>
          <a:p>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successCallback</a:t>
            </a:r>
            <a:r>
              <a:rPr lang="en-US" sz="1800" b="1" dirty="0">
                <a:latin typeface="Courier New" panose="02070309020205020404" pitchFamily="49" charset="0"/>
                <a:cs typeface="Courier New" panose="02070309020205020404" pitchFamily="49" charset="0"/>
              </a:rPr>
              <a:t>: (</a:t>
            </a:r>
            <a:r>
              <a:rPr lang="en-US" sz="1800" b="1" dirty="0" err="1">
                <a:latin typeface="Courier New" panose="02070309020205020404" pitchFamily="49" charset="0"/>
                <a:cs typeface="Courier New" panose="02070309020205020404" pitchFamily="49" charset="0"/>
              </a:rPr>
              <a:t>accessToken</a:t>
            </a:r>
            <a:r>
              <a:rPr lang="en-US" sz="1800" b="1" dirty="0">
                <a:latin typeface="Courier New" panose="02070309020205020404" pitchFamily="49" charset="0"/>
                <a:cs typeface="Courier New" panose="02070309020205020404" pitchFamily="49" charset="0"/>
              </a:rPr>
              <a:t>: string) =&gt; {</a:t>
            </a:r>
          </a:p>
          <a:p>
            <a:r>
              <a:rPr lang="en-US" sz="1800" b="1" dirty="0">
                <a:latin typeface="Courier New" panose="02070309020205020404" pitchFamily="49" charset="0"/>
                <a:cs typeface="Courier New" panose="02070309020205020404" pitchFamily="49" charset="0"/>
              </a:rPr>
              <a:t>        resolve(</a:t>
            </a:r>
            <a:r>
              <a:rPr lang="en-US" sz="1800" b="1" dirty="0" err="1">
                <a:latin typeface="Courier New" panose="02070309020205020404" pitchFamily="49" charset="0"/>
                <a:cs typeface="Courier New" panose="02070309020205020404" pitchFamily="49" charset="0"/>
              </a:rPr>
              <a:t>accessToken</a:t>
            </a:r>
            <a:r>
              <a:rPr lang="en-US" sz="1800" b="1" dirty="0">
                <a:latin typeface="Courier New" panose="02070309020205020404" pitchFamily="49" charset="0"/>
                <a:cs typeface="Courier New" panose="02070309020205020404" pitchFamily="49" charset="0"/>
              </a:rPr>
              <a:t>);</a:t>
            </a:r>
          </a:p>
          <a:p>
            <a:r>
              <a:rPr lang="en-US" sz="1800" b="1"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failureCallback</a:t>
            </a:r>
            <a:r>
              <a:rPr lang="en-US" sz="1800" dirty="0">
                <a:latin typeface="Courier New" panose="02070309020205020404" pitchFamily="49" charset="0"/>
                <a:cs typeface="Courier New" panose="02070309020205020404" pitchFamily="49" charset="0"/>
              </a:rPr>
              <a:t>: (reason) =&gt; {</a:t>
            </a:r>
          </a:p>
          <a:p>
            <a:r>
              <a:rPr lang="en-US" sz="1800" dirty="0">
                <a:latin typeface="Courier New" panose="02070309020205020404" pitchFamily="49" charset="0"/>
                <a:cs typeface="Courier New" panose="02070309020205020404" pitchFamily="49" charset="0"/>
              </a:rPr>
              <a:t>        reject(reason);</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  });</a:t>
            </a:r>
          </a:p>
          <a:p>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88208655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CE558-98E0-FC4D-9C36-D5DDC9AD77C2}"/>
              </a:ext>
            </a:extLst>
          </p:cNvPr>
          <p:cNvSpPr>
            <a:spLocks noGrp="1"/>
          </p:cNvSpPr>
          <p:nvPr>
            <p:ph type="title"/>
          </p:nvPr>
        </p:nvSpPr>
        <p:spPr/>
        <p:txBody>
          <a:bodyPr/>
          <a:lstStyle/>
          <a:p>
            <a:r>
              <a:rPr lang="en-US" dirty="0"/>
              <a:t>Authentication flow example: auth-</a:t>
            </a:r>
            <a:r>
              <a:rPr lang="en-US" dirty="0" err="1"/>
              <a:t>start.html</a:t>
            </a:r>
            <a:endParaRPr lang="en-US" dirty="0"/>
          </a:p>
        </p:txBody>
      </p:sp>
      <p:sp>
        <p:nvSpPr>
          <p:cNvPr id="3" name="Text Placeholder 2">
            <a:extLst>
              <a:ext uri="{FF2B5EF4-FFF2-40B4-BE49-F238E27FC236}">
                <a16:creationId xmlns:a16="http://schemas.microsoft.com/office/drawing/2014/main" id="{57041CEF-B106-FF40-9607-AC28E7DEF2CF}"/>
              </a:ext>
            </a:extLst>
          </p:cNvPr>
          <p:cNvSpPr>
            <a:spLocks noGrp="1"/>
          </p:cNvSpPr>
          <p:nvPr>
            <p:ph type="body" sz="quarter" idx="10"/>
          </p:nvPr>
        </p:nvSpPr>
        <p:spPr>
          <a:xfrm>
            <a:off x="465138" y="1919804"/>
            <a:ext cx="11533187" cy="4933658"/>
          </a:xfrm>
        </p:spPr>
        <p:txBody>
          <a:bodyPr/>
          <a:lstStyle/>
          <a:p>
            <a:r>
              <a:rPr lang="en-US" sz="1600" dirty="0">
                <a:latin typeface="Courier New" panose="02070309020205020404" pitchFamily="49" charset="0"/>
                <a:cs typeface="Courier New" panose="02070309020205020404" pitchFamily="49" charset="0"/>
              </a:rPr>
              <a:t>let config =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clientId</a:t>
            </a:r>
            <a:r>
              <a:rPr lang="en-US" sz="1600" dirty="0">
                <a:latin typeface="Courier New" panose="02070309020205020404" pitchFamily="49" charset="0"/>
                <a:cs typeface="Courier New" panose="02070309020205020404" pitchFamily="49" charset="0"/>
              </a:rPr>
              <a:t>: "&lt;&lt;AzureAD </a:t>
            </a:r>
            <a:r>
              <a:rPr lang="en-US" sz="1600" dirty="0" err="1">
                <a:latin typeface="Courier New" panose="02070309020205020404" pitchFamily="49" charset="0"/>
                <a:cs typeface="Courier New" panose="02070309020205020404" pitchFamily="49" charset="0"/>
              </a:rPr>
              <a:t>AppID</a:t>
            </a:r>
            <a:r>
              <a:rPr lang="en-US" sz="1600" dirty="0">
                <a:latin typeface="Courier New" panose="02070309020205020404" pitchFamily="49" charset="0"/>
                <a:cs typeface="Courier New" panose="02070309020205020404" pitchFamily="49" charset="0"/>
              </a:rPr>
              <a:t>/ClientID",</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redirectUri</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window.location.origin</a:t>
            </a:r>
            <a:r>
              <a:rPr lang="en-US" sz="1600" dirty="0">
                <a:latin typeface="Courier New" panose="02070309020205020404" pitchFamily="49" charset="0"/>
                <a:cs typeface="Courier New" panose="02070309020205020404" pitchFamily="49" charset="0"/>
              </a:rPr>
              <a:t> + "/auth-</a:t>
            </a:r>
            <a:r>
              <a:rPr lang="en-US" sz="1600" dirty="0" err="1">
                <a:latin typeface="Courier New" panose="02070309020205020404" pitchFamily="49" charset="0"/>
                <a:cs typeface="Courier New" panose="02070309020205020404" pitchFamily="49" charset="0"/>
              </a:rPr>
              <a:t>end.html</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cacheLocation</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localStorage</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a:t>
            </a:r>
          </a:p>
          <a:p>
            <a:r>
              <a:rPr lang="en-US" sz="1600" dirty="0">
                <a:solidFill>
                  <a:schemeClr val="accent1"/>
                </a:solidFill>
                <a:latin typeface="Courier New" panose="02070309020205020404" pitchFamily="49" charset="0"/>
                <a:cs typeface="Courier New" panose="02070309020205020404" pitchFamily="49" charset="0"/>
              </a:rPr>
              <a:t>// override URL to AzureAD auth endpoint to include extra query params</a:t>
            </a:r>
          </a:p>
          <a:p>
            <a:r>
              <a:rPr lang="en-US" sz="1600" b="1" dirty="0" err="1">
                <a:latin typeface="Courier New" panose="02070309020205020404" pitchFamily="49" charset="0"/>
                <a:cs typeface="Courier New" panose="02070309020205020404" pitchFamily="49" charset="0"/>
              </a:rPr>
              <a:t>config.displayCall</a:t>
            </a:r>
            <a:r>
              <a:rPr lang="en-US" sz="1600" dirty="0">
                <a:latin typeface="Courier New" panose="02070309020205020404" pitchFamily="49" charset="0"/>
                <a:cs typeface="Courier New" panose="02070309020205020404" pitchFamily="49" charset="0"/>
              </a:rPr>
              <a:t> = function (</a:t>
            </a:r>
            <a:r>
              <a:rPr lang="en-US" sz="1600" dirty="0" err="1">
                <a:latin typeface="Courier New" panose="02070309020205020404" pitchFamily="49" charset="0"/>
                <a:cs typeface="Courier New" panose="02070309020205020404" pitchFamily="49" charset="0"/>
              </a:rPr>
              <a:t>urlNavigate</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if (</a:t>
            </a:r>
            <a:r>
              <a:rPr lang="en-US" sz="1600" dirty="0" err="1">
                <a:latin typeface="Courier New" panose="02070309020205020404" pitchFamily="49" charset="0"/>
                <a:cs typeface="Courier New" panose="02070309020205020404" pitchFamily="49" charset="0"/>
              </a:rPr>
              <a:t>urlNavigate</a:t>
            </a:r>
            <a:r>
              <a:rPr lang="en-US" sz="1600"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urlNavigate</a:t>
            </a:r>
            <a:r>
              <a:rPr lang="en-US" sz="1600" b="1" dirty="0">
                <a:latin typeface="Courier New" panose="02070309020205020404" pitchFamily="49" charset="0"/>
                <a:cs typeface="Courier New" panose="02070309020205020404" pitchFamily="49" charset="0"/>
              </a:rPr>
              <a:t> += "?scope=</a:t>
            </a:r>
            <a:r>
              <a:rPr lang="en-US" sz="1600" b="1" dirty="0" err="1">
                <a:latin typeface="Courier New" panose="02070309020205020404" pitchFamily="49" charset="0"/>
                <a:cs typeface="Courier New" panose="02070309020205020404" pitchFamily="49" charset="0"/>
              </a:rPr>
              <a:t>open+profile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window.location.replace</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urlNavigate</a:t>
            </a:r>
            <a:r>
              <a:rPr lang="en-US" sz="1600" b="1"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let </a:t>
            </a:r>
            <a:r>
              <a:rPr lang="en-US" sz="1600" b="1" dirty="0" err="1">
                <a:latin typeface="Courier New" panose="02070309020205020404" pitchFamily="49" charset="0"/>
                <a:cs typeface="Courier New" panose="02070309020205020404" pitchFamily="49" charset="0"/>
              </a:rPr>
              <a:t>authContext</a:t>
            </a:r>
            <a:r>
              <a:rPr lang="en-US" sz="1600" b="1" dirty="0">
                <a:latin typeface="Courier New" panose="02070309020205020404" pitchFamily="49" charset="0"/>
                <a:cs typeface="Courier New" panose="02070309020205020404" pitchFamily="49" charset="0"/>
              </a:rPr>
              <a:t> = new </a:t>
            </a:r>
            <a:r>
              <a:rPr lang="en-US" sz="1600" b="1" dirty="0" err="1">
                <a:latin typeface="Courier New" panose="02070309020205020404" pitchFamily="49" charset="0"/>
                <a:cs typeface="Courier New" panose="02070309020205020404" pitchFamily="49" charset="0"/>
              </a:rPr>
              <a:t>AuthenticationContext</a:t>
            </a:r>
            <a:r>
              <a:rPr lang="en-US" sz="1600" b="1" dirty="0">
                <a:latin typeface="Courier New" panose="02070309020205020404" pitchFamily="49" charset="0"/>
                <a:cs typeface="Courier New" panose="02070309020205020404" pitchFamily="49" charset="0"/>
              </a:rPr>
              <a:t>(config);</a:t>
            </a:r>
          </a:p>
          <a:p>
            <a:r>
              <a:rPr lang="en-US" sz="1600" b="1" dirty="0" err="1">
                <a:latin typeface="Courier New" panose="02070309020205020404" pitchFamily="49" charset="0"/>
                <a:cs typeface="Courier New" panose="02070309020205020404" pitchFamily="49" charset="0"/>
              </a:rPr>
              <a:t>authContext.login</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929806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5FC23-F415-3E48-81B9-01B4870F7E51}"/>
              </a:ext>
            </a:extLst>
          </p:cNvPr>
          <p:cNvSpPr>
            <a:spLocks noGrp="1"/>
          </p:cNvSpPr>
          <p:nvPr>
            <p:ph type="title"/>
          </p:nvPr>
        </p:nvSpPr>
        <p:spPr/>
        <p:txBody>
          <a:bodyPr/>
          <a:lstStyle/>
          <a:p>
            <a:r>
              <a:rPr lang="en-US" dirty="0"/>
              <a:t>Authentication flow example: auth-</a:t>
            </a:r>
            <a:r>
              <a:rPr lang="en-US" dirty="0" err="1"/>
              <a:t>end.html</a:t>
            </a:r>
            <a:endParaRPr lang="en-US" dirty="0"/>
          </a:p>
        </p:txBody>
      </p:sp>
      <p:sp>
        <p:nvSpPr>
          <p:cNvPr id="3" name="Text Placeholder 2">
            <a:extLst>
              <a:ext uri="{FF2B5EF4-FFF2-40B4-BE49-F238E27FC236}">
                <a16:creationId xmlns:a16="http://schemas.microsoft.com/office/drawing/2014/main" id="{F858B3EC-BF06-7641-A017-46E97642718A}"/>
              </a:ext>
            </a:extLst>
          </p:cNvPr>
          <p:cNvSpPr>
            <a:spLocks noGrp="1"/>
          </p:cNvSpPr>
          <p:nvPr>
            <p:ph type="body" sz="quarter" idx="10"/>
          </p:nvPr>
        </p:nvSpPr>
        <p:spPr>
          <a:xfrm>
            <a:off x="465138" y="1919804"/>
            <a:ext cx="11533187" cy="4527393"/>
          </a:xfrm>
        </p:spPr>
        <p:txBody>
          <a:bodyPr/>
          <a:lstStyle/>
          <a:p>
            <a:r>
              <a:rPr lang="en-US" sz="1600" i="1" dirty="0">
                <a:solidFill>
                  <a:schemeClr val="accent1"/>
                </a:solidFill>
                <a:latin typeface="Courier New" panose="02070309020205020404" pitchFamily="49" charset="0"/>
                <a:cs typeface="Courier New" panose="02070309020205020404" pitchFamily="49" charset="0"/>
              </a:rPr>
              <a:t>// &lt;omitted&gt;configure </a:t>
            </a:r>
            <a:r>
              <a:rPr lang="en-US" sz="1600" i="1" dirty="0" err="1">
                <a:solidFill>
                  <a:schemeClr val="accent1"/>
                </a:solidFill>
                <a:latin typeface="Courier New" panose="02070309020205020404" pitchFamily="49" charset="0"/>
                <a:cs typeface="Courier New" panose="02070309020205020404" pitchFamily="49" charset="0"/>
              </a:rPr>
              <a:t>ADAL.js</a:t>
            </a:r>
            <a:r>
              <a:rPr lang="en-US" sz="1600" i="1" dirty="0">
                <a:solidFill>
                  <a:schemeClr val="accent1"/>
                </a:solidFill>
                <a:latin typeface="Courier New" panose="02070309020205020404" pitchFamily="49" charset="0"/>
                <a:cs typeface="Courier New" panose="02070309020205020404" pitchFamily="49" charset="0"/>
              </a:rPr>
              <a:t> &amp; obtain </a:t>
            </a:r>
            <a:r>
              <a:rPr lang="en-US" sz="1600" i="1" dirty="0" err="1">
                <a:solidFill>
                  <a:schemeClr val="accent1"/>
                </a:solidFill>
                <a:latin typeface="Courier New" panose="02070309020205020404" pitchFamily="49" charset="0"/>
                <a:cs typeface="Courier New" panose="02070309020205020404" pitchFamily="49" charset="0"/>
              </a:rPr>
              <a:t>AuthenticationContext</a:t>
            </a:r>
            <a:r>
              <a:rPr lang="en-US" sz="1600" i="1" dirty="0">
                <a:solidFill>
                  <a:schemeClr val="accent1"/>
                </a:solidFill>
                <a:latin typeface="Courier New" panose="02070309020205020404" pitchFamily="49" charset="0"/>
                <a:cs typeface="Courier New" panose="02070309020205020404" pitchFamily="49" charset="0"/>
              </a:rPr>
              <a:t>&lt;/omitted&gt;</a:t>
            </a:r>
          </a:p>
          <a:p>
            <a:r>
              <a:rPr lang="en-US" sz="1600" dirty="0">
                <a:latin typeface="Courier New" panose="02070309020205020404" pitchFamily="49" charset="0"/>
                <a:cs typeface="Courier New" panose="02070309020205020404" pitchFamily="49" charset="0"/>
              </a:rPr>
              <a:t>if (</a:t>
            </a:r>
            <a:r>
              <a:rPr lang="en-US" sz="1600" dirty="0" err="1">
                <a:latin typeface="Courier New" panose="02070309020205020404" pitchFamily="49" charset="0"/>
                <a:cs typeface="Courier New" panose="02070309020205020404" pitchFamily="49" charset="0"/>
              </a:rPr>
              <a:t>authContext.isCallback</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window.location.hash</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authContext.handleWindowCallback</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window.location.hash</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if (</a:t>
            </a:r>
            <a:r>
              <a:rPr lang="en-US" sz="1600" dirty="0" err="1">
                <a:latin typeface="Courier New" panose="02070309020205020404" pitchFamily="49" charset="0"/>
                <a:cs typeface="Courier New" panose="02070309020205020404" pitchFamily="49" charset="0"/>
              </a:rPr>
              <a:t>window.opener</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if (</a:t>
            </a:r>
            <a:r>
              <a:rPr lang="en-US" sz="1600" dirty="0" err="1">
                <a:latin typeface="Courier New" panose="02070309020205020404" pitchFamily="49" charset="0"/>
                <a:cs typeface="Courier New" panose="02070309020205020404" pitchFamily="49" charset="0"/>
              </a:rPr>
              <a:t>authContext.getCachedUser</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authContext.acquireToken</a:t>
            </a:r>
            <a:r>
              <a:rPr lang="en-US" sz="1600" dirty="0">
                <a:latin typeface="Courier New" panose="02070309020205020404" pitchFamily="49" charset="0"/>
                <a:cs typeface="Courier New" panose="02070309020205020404" pitchFamily="49" charset="0"/>
              </a:rPr>
              <a:t>("https://</a:t>
            </a:r>
            <a:r>
              <a:rPr lang="en-US" sz="1600" dirty="0" err="1">
                <a:latin typeface="Courier New" panose="02070309020205020404" pitchFamily="49" charset="0"/>
                <a:cs typeface="Courier New" panose="02070309020205020404" pitchFamily="49" charset="0"/>
              </a:rPr>
              <a:t>graph.microsoft.com</a:t>
            </a:r>
            <a:r>
              <a:rPr lang="en-US" sz="1600" dirty="0">
                <a:latin typeface="Courier New" panose="02070309020205020404" pitchFamily="49" charset="0"/>
                <a:cs typeface="Courier New" panose="02070309020205020404" pitchFamily="49" charset="0"/>
              </a:rPr>
              <a:t>", function (error, token) {</a:t>
            </a:r>
          </a:p>
          <a:p>
            <a:r>
              <a:rPr lang="en-US" sz="1600" dirty="0">
                <a:latin typeface="Courier New" panose="02070309020205020404" pitchFamily="49" charset="0"/>
                <a:cs typeface="Courier New" panose="02070309020205020404" pitchFamily="49" charset="0"/>
              </a:rPr>
              <a:t>        if (token) { </a:t>
            </a:r>
            <a:r>
              <a:rPr lang="en-US" sz="1600" b="1" dirty="0" err="1">
                <a:latin typeface="Courier New" panose="02070309020205020404" pitchFamily="49" charset="0"/>
                <a:cs typeface="Courier New" panose="02070309020205020404" pitchFamily="49" charset="0"/>
              </a:rPr>
              <a:t>microsoftTeams.authentication.notifySuccess</a:t>
            </a:r>
            <a:r>
              <a:rPr lang="en-US" sz="1600" b="1" dirty="0">
                <a:latin typeface="Courier New" panose="02070309020205020404" pitchFamily="49" charset="0"/>
                <a:cs typeface="Courier New" panose="02070309020205020404" pitchFamily="49" charset="0"/>
              </a:rPr>
              <a:t>(token);</a:t>
            </a:r>
            <a:r>
              <a:rPr lang="en-US" sz="1600" dirty="0">
                <a:latin typeface="Courier New" panose="02070309020205020404" pitchFamily="49" charset="0"/>
                <a:cs typeface="Courier New" panose="02070309020205020404" pitchFamily="49" charset="0"/>
              </a:rPr>
              <a:t> } </a:t>
            </a:r>
            <a:br>
              <a:rPr lang="en-US" sz="1600" dirty="0">
                <a:latin typeface="Courier New" panose="02070309020205020404" pitchFamily="49" charset="0"/>
                <a:cs typeface="Courier New" panose="02070309020205020404" pitchFamily="49" charset="0"/>
              </a:rPr>
            </a:br>
            <a:r>
              <a:rPr lang="en-US" sz="1600" dirty="0">
                <a:latin typeface="Courier New" panose="02070309020205020404" pitchFamily="49" charset="0"/>
                <a:cs typeface="Courier New" panose="02070309020205020404" pitchFamily="49" charset="0"/>
              </a:rPr>
              <a:t>        else if (error) { </a:t>
            </a:r>
            <a:r>
              <a:rPr lang="en-US" sz="1600" b="1" dirty="0" err="1">
                <a:latin typeface="Courier New" panose="02070309020205020404" pitchFamily="49" charset="0"/>
                <a:cs typeface="Courier New" panose="02070309020205020404" pitchFamily="49" charset="0"/>
              </a:rPr>
              <a:t>microsoftTeams.microsoftTeams.notifyFailure</a:t>
            </a:r>
            <a:r>
              <a:rPr lang="en-US" sz="1600" b="1" dirty="0">
                <a:latin typeface="Courier New" panose="02070309020205020404" pitchFamily="49" charset="0"/>
                <a:cs typeface="Courier New" panose="02070309020205020404" pitchFamily="49" charset="0"/>
              </a:rPr>
              <a:t>(error)</a:t>
            </a:r>
            <a:r>
              <a:rPr lang="en-US" sz="1600" dirty="0">
                <a:latin typeface="Courier New" panose="02070309020205020404" pitchFamily="49" charset="0"/>
                <a:cs typeface="Courier New" panose="02070309020205020404" pitchFamily="49" charset="0"/>
              </a:rPr>
              <a:t>; } </a:t>
            </a:r>
          </a:p>
          <a:p>
            <a:r>
              <a:rPr lang="en-US" sz="1600" dirty="0">
                <a:latin typeface="Courier New" panose="02070309020205020404" pitchFamily="49" charset="0"/>
                <a:cs typeface="Courier New" panose="02070309020205020404" pitchFamily="49" charset="0"/>
              </a:rPr>
              <a:t>        else { </a:t>
            </a:r>
            <a:r>
              <a:rPr lang="en-US" sz="1600" b="1" dirty="0" err="1">
                <a:latin typeface="Courier New" panose="02070309020205020404" pitchFamily="49" charset="0"/>
                <a:cs typeface="Courier New" panose="02070309020205020404" pitchFamily="49" charset="0"/>
              </a:rPr>
              <a:t>microsoftTeams.authentication.notifyFailure</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UnexpectedFailure</a:t>
            </a:r>
            <a:r>
              <a:rPr lang="en-US" sz="1600" b="1" dirty="0">
                <a:latin typeface="Courier New" panose="02070309020205020404" pitchFamily="49" charset="0"/>
                <a:cs typeface="Courier New" panose="02070309020205020404" pitchFamily="49" charset="0"/>
              </a:rPr>
              <a:t>")</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 else { </a:t>
            </a:r>
            <a:r>
              <a:rPr lang="en-US" sz="1600" dirty="0" err="1">
                <a:latin typeface="Courier New" panose="02070309020205020404" pitchFamily="49" charset="0"/>
                <a:cs typeface="Courier New" panose="02070309020205020404" pitchFamily="49" charset="0"/>
              </a:rPr>
              <a:t>microsoftTeams.authentication.notifyFailure</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authContext.getLoginError</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226966785"/>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1EE5866-A3ED-447F-9386-F25EB407268F}">
  <ds:schemaRefs>
    <ds:schemaRef ds:uri="http://schemas.microsoft.com/sharepoint/v3/contenttype/forms"/>
  </ds:schemaRefs>
</ds:datastoreItem>
</file>

<file path=customXml/itemProps2.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A3C4BB6-DB8D-4070-8F7B-E5A2778ED62A}">
  <ds:schemaRefs>
    <ds:schemaRef ds:uri="61b79488-63fd-46f4-b1bf-09cb63d2085e"/>
    <ds:schemaRef ds:uri="http://schemas.microsoft.com/office/2006/metadata/properties"/>
    <ds:schemaRef ds:uri="http://purl.org/dc/elements/1.1/"/>
    <ds:schemaRef ds:uri="http://www.w3.org/XML/1998/namespace"/>
    <ds:schemaRef ds:uri="http://purl.org/dc/dcmitype/"/>
    <ds:schemaRef ds:uri="http://purl.org/dc/terms/"/>
    <ds:schemaRef ds:uri="http://schemas.microsoft.com/office/2006/documentManagement/typ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2760</Words>
  <Application>Microsoft Macintosh PowerPoint</Application>
  <PresentationFormat>Custom</PresentationFormat>
  <Paragraphs>213</Paragraphs>
  <Slides>13</Slides>
  <Notes>13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13</vt:i4>
      </vt:variant>
    </vt:vector>
  </HeadingPairs>
  <TitlesOfParts>
    <vt:vector size="21" baseType="lpstr">
      <vt:lpstr>Arial</vt:lpstr>
      <vt:lpstr>Courier New</vt:lpstr>
      <vt:lpstr>Segoe UI</vt:lpstr>
      <vt:lpstr>Segoe UI Light</vt:lpstr>
      <vt:lpstr>Segoe UI Semibold</vt:lpstr>
      <vt:lpstr>Wingdings</vt:lpstr>
      <vt:lpstr>Office 365 PPT Template - 2017</vt:lpstr>
      <vt:lpstr>1_Office 365 PPT Template - 2017</vt:lpstr>
      <vt:lpstr>Create Embedded  Web Experiences  with Tabs for Microsoft Teams</vt:lpstr>
      <vt:lpstr>Overview</vt:lpstr>
      <vt:lpstr>Authentication &amp; Microsoft Teams tabs</vt:lpstr>
      <vt:lpstr>OAuth 2.0 Implicit Grant Flow &amp; Microsoft Teams tabs</vt:lpstr>
      <vt:lpstr>Authentication popup page flow</vt:lpstr>
      <vt:lpstr>Authentication popup page requirements</vt:lpstr>
      <vt:lpstr>Authentication flow example: trigger popup from user action</vt:lpstr>
      <vt:lpstr>Authentication flow example: auth-start.html</vt:lpstr>
      <vt:lpstr>Authentication flow example: auth-end.html</vt:lpstr>
      <vt:lpstr>Silent Authentication &amp; SSO</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2019-09-27T01:23:00Z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0x010100F09820594E7B0041BAC4DECBBC892FF9</vt:lpwstr>
  </property>
</Properties>
</file>

<file path=docProps/thumbnail.jpeg>
</file>